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1"/>
  </p:notesMasterIdLst>
  <p:sldIdLst>
    <p:sldId id="273" r:id="rId2"/>
    <p:sldId id="257" r:id="rId3"/>
    <p:sldId id="258" r:id="rId4"/>
    <p:sldId id="259" r:id="rId5"/>
    <p:sldId id="270" r:id="rId6"/>
    <p:sldId id="260" r:id="rId7"/>
    <p:sldId id="261" r:id="rId8"/>
    <p:sldId id="271" r:id="rId9"/>
    <p:sldId id="284" r:id="rId10"/>
    <p:sldId id="276" r:id="rId11"/>
    <p:sldId id="277" r:id="rId12"/>
    <p:sldId id="282" r:id="rId13"/>
    <p:sldId id="283" r:id="rId14"/>
    <p:sldId id="264" r:id="rId15"/>
    <p:sldId id="262" r:id="rId16"/>
    <p:sldId id="274" r:id="rId17"/>
    <p:sldId id="275" r:id="rId18"/>
    <p:sldId id="265" r:id="rId19"/>
    <p:sldId id="266" r:id="rId20"/>
    <p:sldId id="267" r:id="rId21"/>
    <p:sldId id="268" r:id="rId22"/>
    <p:sldId id="289" r:id="rId23"/>
    <p:sldId id="293" r:id="rId24"/>
    <p:sldId id="294" r:id="rId25"/>
    <p:sldId id="295" r:id="rId26"/>
    <p:sldId id="303" r:id="rId27"/>
    <p:sldId id="304" r:id="rId28"/>
    <p:sldId id="305" r:id="rId29"/>
    <p:sldId id="290" r:id="rId30"/>
    <p:sldId id="302" r:id="rId31"/>
    <p:sldId id="291" r:id="rId32"/>
    <p:sldId id="298" r:id="rId33"/>
    <p:sldId id="269" r:id="rId34"/>
    <p:sldId id="288" r:id="rId35"/>
    <p:sldId id="286" r:id="rId36"/>
    <p:sldId id="299" r:id="rId37"/>
    <p:sldId id="300" r:id="rId38"/>
    <p:sldId id="301" r:id="rId39"/>
    <p:sldId id="285" r:id="rId40"/>
  </p:sldIdLst>
  <p:sldSz cx="18288000" cy="10287000"/>
  <p:notesSz cx="6858000" cy="9144000"/>
  <p:embeddedFontLst>
    <p:embeddedFont>
      <p:font typeface="Britannic Bold" panose="020B0903060703020204" pitchFamily="34" charset="0"/>
      <p:regular r:id="rId42"/>
    </p:embeddedFont>
    <p:embeddedFont>
      <p:font typeface="Canva Sans" panose="020B0604020202020204" charset="0"/>
      <p:regular r:id="rId43"/>
    </p:embeddedFont>
    <p:embeddedFont>
      <p:font typeface="Georgia" panose="02040502050405020303" pitchFamily="18" charset="0"/>
      <p:regular r:id="rId44"/>
      <p:bold r:id="rId45"/>
      <p:italic r:id="rId46"/>
      <p:boldItalic r:id="rId47"/>
    </p:embeddedFont>
    <p:embeddedFont>
      <p:font typeface="Inter Bold"/>
      <p:regular r:id="rId48"/>
      <p:bold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444" autoAdjust="0"/>
    <p:restoredTop sz="94622" autoAdjust="0"/>
  </p:normalViewPr>
  <p:slideViewPr>
    <p:cSldViewPr>
      <p:cViewPr varScale="1">
        <p:scale>
          <a:sx n="52" d="100"/>
          <a:sy n="52" d="100"/>
        </p:scale>
        <p:origin x="398"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s>
</file>

<file path=ppt/media/image1.jp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8D93AA-AD2F-4DFF-A7BA-0B68DDAA4662}" type="datetimeFigureOut">
              <a:rPr lang="en-IN" smtClean="0"/>
              <a:t>29-05-2025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1815F3-44FE-4AB7-B306-D542E985C26E}" type="slidenum">
              <a:rPr lang="en-IN" smtClean="0"/>
              <a:t>‹#›</a:t>
            </a:fld>
            <a:endParaRPr lang="en-IN"/>
          </a:p>
        </p:txBody>
      </p:sp>
    </p:spTree>
    <p:extLst>
      <p:ext uri="{BB962C8B-B14F-4D97-AF65-F5344CB8AC3E}">
        <p14:creationId xmlns:p14="http://schemas.microsoft.com/office/powerpoint/2010/main" val="38640742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D1815F3-44FE-4AB7-B306-D542E985C26E}" type="slidenum">
              <a:rPr lang="en-IN" smtClean="0"/>
              <a:t>34</a:t>
            </a:fld>
            <a:endParaRPr lang="en-IN"/>
          </a:p>
        </p:txBody>
      </p:sp>
    </p:spTree>
    <p:extLst>
      <p:ext uri="{BB962C8B-B14F-4D97-AF65-F5344CB8AC3E}">
        <p14:creationId xmlns:p14="http://schemas.microsoft.com/office/powerpoint/2010/main" val="237786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000" b="-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B7D4A-BD74-F81B-6AD8-0E5184B3A836}"/>
              </a:ext>
            </a:extLst>
          </p:cNvPr>
          <p:cNvSpPr>
            <a:spLocks noGrp="1"/>
          </p:cNvSpPr>
          <p:nvPr>
            <p:ph type="ctrTitle"/>
          </p:nvPr>
        </p:nvSpPr>
        <p:spPr>
          <a:xfrm>
            <a:off x="2362200" y="3465776"/>
            <a:ext cx="13563600" cy="3355448"/>
          </a:xfrm>
        </p:spPr>
        <p:txBody>
          <a:bodyPr>
            <a:normAutofit/>
            <a:scene3d>
              <a:camera prst="orthographicFront"/>
              <a:lightRig rig="harsh" dir="t"/>
            </a:scene3d>
            <a:sp3d extrusionH="57150" prstMaterial="matte">
              <a:bevelT w="63500" h="12700" prst="angle"/>
              <a:contourClr>
                <a:schemeClr val="bg1">
                  <a:lumMod val="65000"/>
                </a:schemeClr>
              </a:contourClr>
            </a:sp3d>
          </a:bodyPr>
          <a:lstStyle/>
          <a:p>
            <a:br>
              <a:rPr lang="en-US" sz="4200" b="1" dirty="0"/>
            </a:br>
            <a:r>
              <a:rPr lang="en-US" sz="6000" b="1" dirty="0">
                <a:solidFill>
                  <a:srgbClr val="000000"/>
                </a:solidFill>
                <a:latin typeface="+mn-lt"/>
                <a:ea typeface="Inter Bold"/>
                <a:cs typeface="Inter Bold"/>
                <a:sym typeface="Inter Bold"/>
              </a:rPr>
              <a:t>SMART PARKING SYSTEM USING IOT SENSORS &amp; ML</a:t>
            </a:r>
            <a:br>
              <a:rPr lang="en-US" sz="4200" b="1" dirty="0">
                <a:solidFill>
                  <a:srgbClr val="000000"/>
                </a:solidFill>
                <a:latin typeface="Inter Bold"/>
                <a:ea typeface="Inter Bold"/>
                <a:cs typeface="Inter Bold"/>
                <a:sym typeface="Inter Bold"/>
              </a:rPr>
            </a:br>
            <a:endParaRPr lang="en-IN" sz="4200" dirty="0">
              <a:ln w="0"/>
              <a:solidFill>
                <a:schemeClr val="bg1"/>
              </a:solidFill>
              <a:effectLst>
                <a:reflection blurRad="6350" stA="53000" endA="300" endPos="35500" dir="5400000" sy="-90000" algn="bl" rotWithShape="0"/>
              </a:effectLst>
              <a:latin typeface="Britannic Bold" panose="020B0903060703020204" pitchFamily="34" charset="0"/>
            </a:endParaRPr>
          </a:p>
        </p:txBody>
      </p:sp>
    </p:spTree>
    <p:extLst>
      <p:ext uri="{BB962C8B-B14F-4D97-AF65-F5344CB8AC3E}">
        <p14:creationId xmlns:p14="http://schemas.microsoft.com/office/powerpoint/2010/main" val="252222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921BD-05A2-17D2-B97E-78F1C6912FD9}"/>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A433684F-38E7-A2A6-8368-343F31E19A1F}"/>
              </a:ext>
            </a:extLst>
          </p:cNvPr>
          <p:cNvSpPr/>
          <p:nvPr/>
        </p:nvSpPr>
        <p:spPr>
          <a:xfrm>
            <a:off x="625088" y="2171700"/>
            <a:ext cx="17037824" cy="63246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Slide Number Placeholder 6">
            <a:extLst>
              <a:ext uri="{FF2B5EF4-FFF2-40B4-BE49-F238E27FC236}">
                <a16:creationId xmlns:a16="http://schemas.microsoft.com/office/drawing/2014/main" id="{BB474E18-7223-78D1-9D13-3233D1319A1A}"/>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10</a:t>
            </a:fld>
            <a:endParaRPr lang="en-US" sz="1800" dirty="0">
              <a:solidFill>
                <a:schemeClr val="tx1"/>
              </a:solidFill>
            </a:endParaRPr>
          </a:p>
        </p:txBody>
      </p:sp>
      <p:sp>
        <p:nvSpPr>
          <p:cNvPr id="5" name="Footer Placeholder 5">
            <a:extLst>
              <a:ext uri="{FF2B5EF4-FFF2-40B4-BE49-F238E27FC236}">
                <a16:creationId xmlns:a16="http://schemas.microsoft.com/office/drawing/2014/main" id="{8082C68D-100B-4384-DC25-7EC0E25A3CAC}"/>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6" name="Rectangle 2">
            <a:extLst>
              <a:ext uri="{FF2B5EF4-FFF2-40B4-BE49-F238E27FC236}">
                <a16:creationId xmlns:a16="http://schemas.microsoft.com/office/drawing/2014/main" id="{94E36AA4-065C-1B9A-CE66-10DF6B7259E6}"/>
              </a:ext>
            </a:extLst>
          </p:cNvPr>
          <p:cNvSpPr>
            <a:spLocks noChangeArrowheads="1"/>
          </p:cNvSpPr>
          <p:nvPr/>
        </p:nvSpPr>
        <p:spPr bwMode="auto">
          <a:xfrm>
            <a:off x="625088" y="2405961"/>
            <a:ext cx="17037824" cy="550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proposed system addresses the inefficiencies of traditional parking methods, which struggle to manage increasing vehicle numbers and space utilization, aiming to offer a hassle-free experience using IoT and machine learning technologies.</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Key technologies such as RFID, sensors, HD cameras, and Raspberry Pi are integrated to enhance functionality. RFID is used for automated vehicle tracking, while sensors and cameras monitor parking conditions, ensuring accurate and real-time data collection.</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provides real-time updates on parking slot availability through digital displays, while a graphical user interface (GUI) enables administrators to easily manage parking statuses. The vehicle entry and exit are automatically tracked using RFID, enhancing security and efficiency.</a:t>
            </a:r>
          </a:p>
        </p:txBody>
      </p:sp>
      <p:sp>
        <p:nvSpPr>
          <p:cNvPr id="8" name="TextBox 7">
            <a:extLst>
              <a:ext uri="{FF2B5EF4-FFF2-40B4-BE49-F238E27FC236}">
                <a16:creationId xmlns:a16="http://schemas.microsoft.com/office/drawing/2014/main" id="{EE5B5DA0-75D2-39A6-66F9-D800D236804F}"/>
              </a:ext>
            </a:extLst>
          </p:cNvPr>
          <p:cNvSpPr txBox="1"/>
          <p:nvPr/>
        </p:nvSpPr>
        <p:spPr>
          <a:xfrm>
            <a:off x="637378" y="1018282"/>
            <a:ext cx="17037824" cy="1077218"/>
          </a:xfrm>
          <a:prstGeom prst="rect">
            <a:avLst/>
          </a:prstGeom>
          <a:noFill/>
        </p:spPr>
        <p:txBody>
          <a:bodyPr wrap="square" rtlCol="0">
            <a:spAutoFit/>
          </a:bodyPr>
          <a:lstStyle/>
          <a:p>
            <a:pPr algn="just"/>
            <a:r>
              <a:rPr lang="en-US" sz="3200" b="1" u="sng" dirty="0"/>
              <a:t>Machine Learning and IoT based Real Time Parking System: Challenges and Implementation </a:t>
            </a:r>
            <a:br>
              <a:rPr lang="en-US" sz="3200" b="1" u="sng" dirty="0"/>
            </a:br>
            <a:r>
              <a:rPr lang="en-US" sz="3200" b="1" u="sng" dirty="0"/>
              <a:t>: Ravi Kumar Gupta, Geeta Rani - 2020</a:t>
            </a:r>
            <a:endParaRPr lang="en-IN" sz="3200" b="1" u="sng" dirty="0"/>
          </a:p>
        </p:txBody>
      </p:sp>
      <p:sp>
        <p:nvSpPr>
          <p:cNvPr id="2" name="TextBox 1">
            <a:extLst>
              <a:ext uri="{FF2B5EF4-FFF2-40B4-BE49-F238E27FC236}">
                <a16:creationId xmlns:a16="http://schemas.microsoft.com/office/drawing/2014/main" id="{82509745-FA60-46DD-62BC-6843ECA4CAB8}"/>
              </a:ext>
            </a:extLst>
          </p:cNvPr>
          <p:cNvSpPr txBox="1"/>
          <p:nvPr/>
        </p:nvSpPr>
        <p:spPr>
          <a:xfrm>
            <a:off x="8229600" y="419100"/>
            <a:ext cx="1828800" cy="584775"/>
          </a:xfrm>
          <a:prstGeom prst="rect">
            <a:avLst/>
          </a:prstGeom>
          <a:noFill/>
        </p:spPr>
        <p:txBody>
          <a:bodyPr wrap="square" rtlCol="0">
            <a:spAutoFit/>
          </a:bodyPr>
          <a:lstStyle/>
          <a:p>
            <a:r>
              <a:rPr lang="en-US" sz="3200" b="1" dirty="0"/>
              <a:t>(Paper 2)</a:t>
            </a:r>
            <a:endParaRPr lang="en-IN" sz="3200" dirty="0"/>
          </a:p>
        </p:txBody>
      </p:sp>
    </p:spTree>
    <p:extLst>
      <p:ext uri="{BB962C8B-B14F-4D97-AF65-F5344CB8AC3E}">
        <p14:creationId xmlns:p14="http://schemas.microsoft.com/office/powerpoint/2010/main" val="2183644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BBFE15-7D7A-1374-E409-BD1693AF5B66}"/>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163C4599-D1E3-96D0-CB96-9FDAAA26462C}"/>
              </a:ext>
            </a:extLst>
          </p:cNvPr>
          <p:cNvSpPr/>
          <p:nvPr/>
        </p:nvSpPr>
        <p:spPr>
          <a:xfrm>
            <a:off x="649669" y="2476500"/>
            <a:ext cx="17037824" cy="63246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Slide Number Placeholder 6">
            <a:extLst>
              <a:ext uri="{FF2B5EF4-FFF2-40B4-BE49-F238E27FC236}">
                <a16:creationId xmlns:a16="http://schemas.microsoft.com/office/drawing/2014/main" id="{7A2C615A-0228-99FB-8007-1B13B0CD41DF}"/>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11</a:t>
            </a:fld>
            <a:endParaRPr lang="en-US" sz="1800" dirty="0">
              <a:solidFill>
                <a:schemeClr val="tx1"/>
              </a:solidFill>
            </a:endParaRPr>
          </a:p>
        </p:txBody>
      </p:sp>
      <p:sp>
        <p:nvSpPr>
          <p:cNvPr id="5" name="Footer Placeholder 5">
            <a:extLst>
              <a:ext uri="{FF2B5EF4-FFF2-40B4-BE49-F238E27FC236}">
                <a16:creationId xmlns:a16="http://schemas.microsoft.com/office/drawing/2014/main" id="{2D3C2ADC-02FB-02BC-1B9D-DD0756921443}"/>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8" name="TextBox 7">
            <a:extLst>
              <a:ext uri="{FF2B5EF4-FFF2-40B4-BE49-F238E27FC236}">
                <a16:creationId xmlns:a16="http://schemas.microsoft.com/office/drawing/2014/main" id="{528EB24D-FAD4-9CBA-CD55-F0BAF0C6BCF3}"/>
              </a:ext>
            </a:extLst>
          </p:cNvPr>
          <p:cNvSpPr txBox="1"/>
          <p:nvPr/>
        </p:nvSpPr>
        <p:spPr>
          <a:xfrm>
            <a:off x="786582" y="1094482"/>
            <a:ext cx="16154400" cy="1077218"/>
          </a:xfrm>
          <a:prstGeom prst="rect">
            <a:avLst/>
          </a:prstGeom>
          <a:noFill/>
        </p:spPr>
        <p:txBody>
          <a:bodyPr wrap="square" rtlCol="0">
            <a:spAutoFit/>
          </a:bodyPr>
          <a:lstStyle/>
          <a:p>
            <a:pPr algn="just"/>
            <a:r>
              <a:rPr lang="en-IN" sz="3200" b="1" u="sng" dirty="0"/>
              <a:t>Survey of Smart Parking Systems Mathias Gabriel Diaz </a:t>
            </a:r>
            <a:r>
              <a:rPr lang="en-IN" sz="3200" b="1" u="sng" dirty="0" err="1"/>
              <a:t>Ogás</a:t>
            </a:r>
            <a:r>
              <a:rPr lang="en-IN" sz="3200" b="1" u="sng" dirty="0"/>
              <a:t>  , Ramon </a:t>
            </a:r>
            <a:r>
              <a:rPr lang="en-IN" sz="3200" b="1" u="sng" dirty="0" err="1"/>
              <a:t>Fabregat</a:t>
            </a:r>
            <a:r>
              <a:rPr lang="en-IN" sz="3200" b="1" u="sng" dirty="0"/>
              <a:t>  and </a:t>
            </a:r>
            <a:r>
              <a:rPr lang="en-IN" sz="3200" b="1" u="sng" dirty="0" err="1"/>
              <a:t>SilvanaAciarPublished</a:t>
            </a:r>
            <a:r>
              <a:rPr lang="en-IN" sz="3200" b="1" u="sng" dirty="0"/>
              <a:t> - 2020</a:t>
            </a:r>
          </a:p>
        </p:txBody>
      </p:sp>
      <p:sp>
        <p:nvSpPr>
          <p:cNvPr id="3" name="Rectangle 1">
            <a:extLst>
              <a:ext uri="{FF2B5EF4-FFF2-40B4-BE49-F238E27FC236}">
                <a16:creationId xmlns:a16="http://schemas.microsoft.com/office/drawing/2014/main" id="{A79284E5-14DE-5E57-0029-BCDC754D6C9A}"/>
              </a:ext>
            </a:extLst>
          </p:cNvPr>
          <p:cNvSpPr>
            <a:spLocks noChangeArrowheads="1"/>
          </p:cNvSpPr>
          <p:nvPr/>
        </p:nvSpPr>
        <p:spPr bwMode="auto">
          <a:xfrm>
            <a:off x="786582" y="2884200"/>
            <a:ext cx="16192500" cy="550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SPS includes Parking Reservation Systems (PRS), Parking Guidance Systems (PGIS), and Crowdsourcing in Intelligent Transportation Systems (CITS), using technologies like sensors, CCTV, and RFID.</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Vehicle detection techniques (CCTV, RFID) and algorithms (static, dynamic, real-time) are key to determining parking space availability, with dynamic and real-time algorithms being most effective.</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While significant advancements have been made in simulations, only 2% of studies report real-world implementations, facing challenges in real-time data, user preferences, and system adaptability.</a:t>
            </a:r>
          </a:p>
        </p:txBody>
      </p:sp>
      <p:sp>
        <p:nvSpPr>
          <p:cNvPr id="2" name="TextBox 1">
            <a:extLst>
              <a:ext uri="{FF2B5EF4-FFF2-40B4-BE49-F238E27FC236}">
                <a16:creationId xmlns:a16="http://schemas.microsoft.com/office/drawing/2014/main" id="{F97BF67C-E25B-6123-CDC1-4A95FEF67E39}"/>
              </a:ext>
            </a:extLst>
          </p:cNvPr>
          <p:cNvSpPr txBox="1"/>
          <p:nvPr/>
        </p:nvSpPr>
        <p:spPr>
          <a:xfrm>
            <a:off x="8229600" y="419100"/>
            <a:ext cx="1828800" cy="584775"/>
          </a:xfrm>
          <a:prstGeom prst="rect">
            <a:avLst/>
          </a:prstGeom>
          <a:noFill/>
        </p:spPr>
        <p:txBody>
          <a:bodyPr wrap="square" rtlCol="0">
            <a:spAutoFit/>
          </a:bodyPr>
          <a:lstStyle/>
          <a:p>
            <a:r>
              <a:rPr lang="en-US" sz="3200" b="1" dirty="0"/>
              <a:t>(Paper 3)</a:t>
            </a:r>
            <a:endParaRPr lang="en-IN" sz="3200" dirty="0"/>
          </a:p>
        </p:txBody>
      </p:sp>
    </p:spTree>
    <p:extLst>
      <p:ext uri="{BB962C8B-B14F-4D97-AF65-F5344CB8AC3E}">
        <p14:creationId xmlns:p14="http://schemas.microsoft.com/office/powerpoint/2010/main" val="39271746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68314-D48A-5924-0CFA-A82CD3E6AC8B}"/>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893CC306-4A20-32BF-B427-EE80B5DA6869}"/>
              </a:ext>
            </a:extLst>
          </p:cNvPr>
          <p:cNvSpPr/>
          <p:nvPr/>
        </p:nvSpPr>
        <p:spPr>
          <a:xfrm>
            <a:off x="649669" y="2476500"/>
            <a:ext cx="17037824" cy="63246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Slide Number Placeholder 6">
            <a:extLst>
              <a:ext uri="{FF2B5EF4-FFF2-40B4-BE49-F238E27FC236}">
                <a16:creationId xmlns:a16="http://schemas.microsoft.com/office/drawing/2014/main" id="{92E3B81A-C22C-9A88-100C-7BCA0B85ABF2}"/>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12</a:t>
            </a:fld>
            <a:endParaRPr lang="en-US" sz="1800" dirty="0">
              <a:solidFill>
                <a:schemeClr val="tx1"/>
              </a:solidFill>
            </a:endParaRPr>
          </a:p>
        </p:txBody>
      </p:sp>
      <p:sp>
        <p:nvSpPr>
          <p:cNvPr id="5" name="Footer Placeholder 5">
            <a:extLst>
              <a:ext uri="{FF2B5EF4-FFF2-40B4-BE49-F238E27FC236}">
                <a16:creationId xmlns:a16="http://schemas.microsoft.com/office/drawing/2014/main" id="{DE035D51-745B-3403-F4FA-24A9E65DD782}"/>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8" name="TextBox 7">
            <a:extLst>
              <a:ext uri="{FF2B5EF4-FFF2-40B4-BE49-F238E27FC236}">
                <a16:creationId xmlns:a16="http://schemas.microsoft.com/office/drawing/2014/main" id="{C9E7BAC4-97F7-234B-A681-E13041AFC969}"/>
              </a:ext>
            </a:extLst>
          </p:cNvPr>
          <p:cNvSpPr txBox="1"/>
          <p:nvPr/>
        </p:nvSpPr>
        <p:spPr>
          <a:xfrm>
            <a:off x="583115" y="1094482"/>
            <a:ext cx="17037824" cy="1077218"/>
          </a:xfrm>
          <a:prstGeom prst="rect">
            <a:avLst/>
          </a:prstGeom>
          <a:noFill/>
        </p:spPr>
        <p:txBody>
          <a:bodyPr wrap="square" rtlCol="0">
            <a:spAutoFit/>
          </a:bodyPr>
          <a:lstStyle/>
          <a:p>
            <a:r>
              <a:rPr lang="en-IN" sz="3200" b="1" u="sng" dirty="0"/>
              <a:t>Predicting parking occupancy via machine learning in the web of things Jesper C. </a:t>
            </a:r>
            <a:r>
              <a:rPr lang="en-IN" sz="3200" b="1" u="sng" dirty="0" err="1"/>
              <a:t>Provoost</a:t>
            </a:r>
            <a:r>
              <a:rPr lang="en-IN" sz="3200" b="1" u="sng" dirty="0"/>
              <a:t> , Andreas </a:t>
            </a:r>
            <a:r>
              <a:rPr lang="en-IN" sz="3200" b="1" u="sng" dirty="0" err="1"/>
              <a:t>Kamilaris</a:t>
            </a:r>
            <a:r>
              <a:rPr lang="en-IN" sz="3200" b="1" u="sng" dirty="0"/>
              <a:t> , Luc J.J. </a:t>
            </a:r>
            <a:r>
              <a:rPr lang="en-IN" sz="3200" b="1" u="sng" dirty="0" err="1"/>
              <a:t>Wismans</a:t>
            </a:r>
            <a:r>
              <a:rPr lang="en-IN" sz="3200" b="1" u="sng" dirty="0"/>
              <a:t>, Sander J. van der Drift , Maurice van Keulen Accepted - 2020</a:t>
            </a:r>
          </a:p>
        </p:txBody>
      </p:sp>
      <p:sp>
        <p:nvSpPr>
          <p:cNvPr id="2" name="Rectangle 2">
            <a:extLst>
              <a:ext uri="{FF2B5EF4-FFF2-40B4-BE49-F238E27FC236}">
                <a16:creationId xmlns:a16="http://schemas.microsoft.com/office/drawing/2014/main" id="{D2C19FFD-45D7-FB5C-FF94-03839ADBCD61}"/>
              </a:ext>
            </a:extLst>
          </p:cNvPr>
          <p:cNvSpPr>
            <a:spLocks noChangeArrowheads="1"/>
          </p:cNvSpPr>
          <p:nvPr/>
        </p:nvSpPr>
        <p:spPr bwMode="auto">
          <a:xfrm>
            <a:off x="754255" y="2768365"/>
            <a:ext cx="16695545" cy="550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smart parking system efficiently manages urban parking by providing real-time availability updates using advanced technologies like sensors, cameras, and RFID, enhancing user experience and reducing congestion.</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integration of HD cameras, PIR sensors, and a Raspberry Pi central processing unit ensures seamless tracking of vehicles and accurate real-time updates, improving operational efficiency and minimizing the need for human intervention.</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reduces operational costs and enhances efficiency, with future plans to further improve user experience by introducing a mobile app with GPS functionality to guide users to available parking slots.</a:t>
            </a:r>
          </a:p>
        </p:txBody>
      </p:sp>
      <p:sp>
        <p:nvSpPr>
          <p:cNvPr id="3" name="TextBox 2">
            <a:extLst>
              <a:ext uri="{FF2B5EF4-FFF2-40B4-BE49-F238E27FC236}">
                <a16:creationId xmlns:a16="http://schemas.microsoft.com/office/drawing/2014/main" id="{C924A5DE-69DE-AEE4-DDE2-75BB43D3FF87}"/>
              </a:ext>
            </a:extLst>
          </p:cNvPr>
          <p:cNvSpPr txBox="1"/>
          <p:nvPr/>
        </p:nvSpPr>
        <p:spPr>
          <a:xfrm>
            <a:off x="8229600" y="419100"/>
            <a:ext cx="1828800" cy="584775"/>
          </a:xfrm>
          <a:prstGeom prst="rect">
            <a:avLst/>
          </a:prstGeom>
          <a:noFill/>
        </p:spPr>
        <p:txBody>
          <a:bodyPr wrap="square" rtlCol="0">
            <a:spAutoFit/>
          </a:bodyPr>
          <a:lstStyle/>
          <a:p>
            <a:r>
              <a:rPr lang="en-US" sz="3200" b="1" dirty="0"/>
              <a:t>(Paper 4)</a:t>
            </a:r>
            <a:endParaRPr lang="en-IN" sz="3200" dirty="0"/>
          </a:p>
        </p:txBody>
      </p:sp>
    </p:spTree>
    <p:extLst>
      <p:ext uri="{BB962C8B-B14F-4D97-AF65-F5344CB8AC3E}">
        <p14:creationId xmlns:p14="http://schemas.microsoft.com/office/powerpoint/2010/main" val="16593904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4F49D-A3A6-D3A2-C4C0-F8B9CFE9B78F}"/>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463B2341-A171-86D2-3F5D-485297250C9A}"/>
              </a:ext>
            </a:extLst>
          </p:cNvPr>
          <p:cNvSpPr/>
          <p:nvPr/>
        </p:nvSpPr>
        <p:spPr>
          <a:xfrm>
            <a:off x="649669" y="2476500"/>
            <a:ext cx="17037824" cy="63246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Slide Number Placeholder 6">
            <a:extLst>
              <a:ext uri="{FF2B5EF4-FFF2-40B4-BE49-F238E27FC236}">
                <a16:creationId xmlns:a16="http://schemas.microsoft.com/office/drawing/2014/main" id="{B0837E68-5E41-A6AB-A368-D4AE01105EB3}"/>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13</a:t>
            </a:fld>
            <a:endParaRPr lang="en-US" sz="1800" dirty="0">
              <a:solidFill>
                <a:schemeClr val="tx1"/>
              </a:solidFill>
            </a:endParaRPr>
          </a:p>
        </p:txBody>
      </p:sp>
      <p:sp>
        <p:nvSpPr>
          <p:cNvPr id="5" name="Footer Placeholder 5">
            <a:extLst>
              <a:ext uri="{FF2B5EF4-FFF2-40B4-BE49-F238E27FC236}">
                <a16:creationId xmlns:a16="http://schemas.microsoft.com/office/drawing/2014/main" id="{03F388EA-018C-FD1E-A446-9C3FEC136073}"/>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8" name="TextBox 7">
            <a:extLst>
              <a:ext uri="{FF2B5EF4-FFF2-40B4-BE49-F238E27FC236}">
                <a16:creationId xmlns:a16="http://schemas.microsoft.com/office/drawing/2014/main" id="{5829A527-1092-0E15-2BBA-DF53D38CE5C7}"/>
              </a:ext>
            </a:extLst>
          </p:cNvPr>
          <p:cNvSpPr txBox="1"/>
          <p:nvPr/>
        </p:nvSpPr>
        <p:spPr>
          <a:xfrm>
            <a:off x="754255" y="1104900"/>
            <a:ext cx="17037824" cy="1077218"/>
          </a:xfrm>
          <a:prstGeom prst="rect">
            <a:avLst/>
          </a:prstGeom>
          <a:noFill/>
        </p:spPr>
        <p:txBody>
          <a:bodyPr wrap="square" rtlCol="0">
            <a:spAutoFit/>
          </a:bodyPr>
          <a:lstStyle/>
          <a:p>
            <a:pPr algn="just"/>
            <a:r>
              <a:rPr lang="en-US" sz="3200" b="1" u="sng" dirty="0"/>
              <a:t>Implementation of Smart </a:t>
            </a:r>
            <a:r>
              <a:rPr lang="en-US" sz="3200" b="1" u="sng" dirty="0" err="1"/>
              <a:t>ParkingApplication</a:t>
            </a:r>
            <a:r>
              <a:rPr lang="en-US" sz="3200" b="1" u="sng" dirty="0"/>
              <a:t> Using IoT and </a:t>
            </a:r>
            <a:r>
              <a:rPr lang="en-US" sz="3200" b="1" u="sng" dirty="0" err="1"/>
              <a:t>MachineLearning</a:t>
            </a:r>
            <a:r>
              <a:rPr lang="en-US" sz="3200" b="1" u="sng" dirty="0"/>
              <a:t> Algorithms </a:t>
            </a:r>
          </a:p>
          <a:p>
            <a:pPr algn="just"/>
            <a:r>
              <a:rPr lang="en-US" sz="3200" b="1" u="sng" dirty="0"/>
              <a:t>G. Manjula, G. Govinda </a:t>
            </a:r>
            <a:r>
              <a:rPr lang="en-US" sz="3200" b="1" u="sng" dirty="0" err="1"/>
              <a:t>Rajulu</a:t>
            </a:r>
            <a:r>
              <a:rPr lang="en-US" sz="3200" b="1" u="sng" dirty="0"/>
              <a:t>, R. Anand, and J. T. </a:t>
            </a:r>
            <a:r>
              <a:rPr lang="en-US" sz="3200" b="1" u="sng" dirty="0" err="1"/>
              <a:t>Thirukrishna</a:t>
            </a:r>
            <a:r>
              <a:rPr lang="en-US" sz="3200" b="1" u="sng" dirty="0"/>
              <a:t> Accepted - 2020</a:t>
            </a:r>
            <a:endParaRPr lang="en-IN" sz="3200" b="1" u="sng" dirty="0"/>
          </a:p>
        </p:txBody>
      </p:sp>
      <p:sp>
        <p:nvSpPr>
          <p:cNvPr id="2" name="Rectangle 2">
            <a:extLst>
              <a:ext uri="{FF2B5EF4-FFF2-40B4-BE49-F238E27FC236}">
                <a16:creationId xmlns:a16="http://schemas.microsoft.com/office/drawing/2014/main" id="{6ACC8204-F82C-596C-0008-E5AF9BF1DB4F}"/>
              </a:ext>
            </a:extLst>
          </p:cNvPr>
          <p:cNvSpPr>
            <a:spLocks noChangeArrowheads="1"/>
          </p:cNvSpPr>
          <p:nvPr/>
        </p:nvSpPr>
        <p:spPr bwMode="auto">
          <a:xfrm>
            <a:off x="754255" y="3014586"/>
            <a:ext cx="16695545"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smart parking system aims to tackle urban parking challenges by simplifying the process of finding parking spaces, reducing traffic congestion, and improving the overall user experience.</a:t>
            </a:r>
          </a:p>
          <a:p>
            <a:pPr marR="0" lvl="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integrates IoT for real-time data communication, machine learning algorithms like Mask R-CNN for detecting parking availability, and video surveillance for continuous monitoring, with notifications sent to users via apps or SMS.</a:t>
            </a:r>
          </a:p>
          <a:p>
            <a:pPr marR="0" lvl="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Saves time, lowers fuel consumption and emissions, automates parking management, and offers scalable solutions adaptable to various urban settings, with future enhancements like GPS navigation for seamless parking.</a:t>
            </a:r>
          </a:p>
        </p:txBody>
      </p:sp>
      <p:sp>
        <p:nvSpPr>
          <p:cNvPr id="3" name="TextBox 2">
            <a:extLst>
              <a:ext uri="{FF2B5EF4-FFF2-40B4-BE49-F238E27FC236}">
                <a16:creationId xmlns:a16="http://schemas.microsoft.com/office/drawing/2014/main" id="{48AFC465-0733-C66C-A9D8-0DD47084B900}"/>
              </a:ext>
            </a:extLst>
          </p:cNvPr>
          <p:cNvSpPr txBox="1"/>
          <p:nvPr/>
        </p:nvSpPr>
        <p:spPr>
          <a:xfrm>
            <a:off x="8229600" y="419100"/>
            <a:ext cx="1828800" cy="584775"/>
          </a:xfrm>
          <a:prstGeom prst="rect">
            <a:avLst/>
          </a:prstGeom>
          <a:noFill/>
        </p:spPr>
        <p:txBody>
          <a:bodyPr wrap="square" rtlCol="0">
            <a:spAutoFit/>
          </a:bodyPr>
          <a:lstStyle/>
          <a:p>
            <a:r>
              <a:rPr lang="en-US" sz="3200" b="1" dirty="0"/>
              <a:t>(Paper 5)</a:t>
            </a:r>
            <a:endParaRPr lang="en-IN" sz="3200" dirty="0"/>
          </a:p>
        </p:txBody>
      </p:sp>
    </p:spTree>
    <p:extLst>
      <p:ext uri="{BB962C8B-B14F-4D97-AF65-F5344CB8AC3E}">
        <p14:creationId xmlns:p14="http://schemas.microsoft.com/office/powerpoint/2010/main" val="2032537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E3FD59-7EA0-7B48-00CE-FD186B18579E}"/>
              </a:ext>
            </a:extLst>
          </p:cNvPr>
          <p:cNvSpPr/>
          <p:nvPr/>
        </p:nvSpPr>
        <p:spPr>
          <a:xfrm>
            <a:off x="625088" y="3003871"/>
            <a:ext cx="17037824" cy="5013142"/>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533400" y="571500"/>
            <a:ext cx="1957441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EXISTING SYSTEM</a:t>
            </a:r>
          </a:p>
        </p:txBody>
      </p:sp>
      <p:sp>
        <p:nvSpPr>
          <p:cNvPr id="3" name="TextBox 3"/>
          <p:cNvSpPr txBox="1"/>
          <p:nvPr/>
        </p:nvSpPr>
        <p:spPr>
          <a:xfrm>
            <a:off x="625088" y="3317534"/>
            <a:ext cx="16634212" cy="4385816"/>
          </a:xfrm>
          <a:prstGeom prst="rect">
            <a:avLst/>
          </a:prstGeom>
        </p:spPr>
        <p:txBody>
          <a:bodyPr wrap="square" lIns="0" tIns="0" rIns="0" bIns="0" rtlCol="0" anchor="t">
            <a:spAutoFit/>
          </a:bodyPr>
          <a:lstStyle/>
          <a:p>
            <a:pPr marL="591565" lvl="1" indent="-295783" algn="just">
              <a:lnSpc>
                <a:spcPts val="3835"/>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Manual Monitoring</a:t>
            </a: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 Parking spaces are often managed manually, leading to inefficiencies and delays in finding available spots.</a:t>
            </a:r>
          </a:p>
          <a:p>
            <a:pPr algn="just">
              <a:lnSpc>
                <a:spcPts val="3835"/>
              </a:lnSpc>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591565" lvl="1" indent="-295783" algn="just">
              <a:lnSpc>
                <a:spcPts val="3835"/>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Lack of Real-time Updates</a:t>
            </a: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 Drivers have no way of knowing which parking spaces are available until they arrive.</a:t>
            </a:r>
          </a:p>
          <a:p>
            <a:pPr algn="just">
              <a:lnSpc>
                <a:spcPts val="3835"/>
              </a:lnSpc>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591565" lvl="1" indent="-295783" algn="just">
              <a:lnSpc>
                <a:spcPts val="3835"/>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Increased Congestion</a:t>
            </a: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 Searching for parking spaces leads to traffic congestion in parking areas.</a:t>
            </a:r>
          </a:p>
          <a:p>
            <a:pPr algn="just">
              <a:lnSpc>
                <a:spcPts val="3835"/>
              </a:lnSpc>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591565" lvl="1" indent="-295783" algn="just">
              <a:lnSpc>
                <a:spcPts val="3835"/>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High Labor Costs</a:t>
            </a: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 Significant manpower is needed to monitor and manage parking lots.</a:t>
            </a:r>
          </a:p>
        </p:txBody>
      </p:sp>
      <p:sp>
        <p:nvSpPr>
          <p:cNvPr id="9" name="Slide Number Placeholder 6">
            <a:extLst>
              <a:ext uri="{FF2B5EF4-FFF2-40B4-BE49-F238E27FC236}">
                <a16:creationId xmlns:a16="http://schemas.microsoft.com/office/drawing/2014/main" id="{F7C52B78-BBFC-D089-2ADE-D53698D5AF81}"/>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14</a:t>
            </a:fld>
            <a:endParaRPr lang="en-US" sz="1800" dirty="0">
              <a:solidFill>
                <a:schemeClr val="tx1"/>
              </a:solidFill>
            </a:endParaRPr>
          </a:p>
        </p:txBody>
      </p:sp>
      <p:sp>
        <p:nvSpPr>
          <p:cNvPr id="4" name="Footer Placeholder 5">
            <a:extLst>
              <a:ext uri="{FF2B5EF4-FFF2-40B4-BE49-F238E27FC236}">
                <a16:creationId xmlns:a16="http://schemas.microsoft.com/office/drawing/2014/main" id="{29EBAC15-8EA8-B28D-4ECC-AD5305873022}"/>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46C8C91-F6E5-EFA3-FB1B-1EC3E43A1B54}"/>
              </a:ext>
            </a:extLst>
          </p:cNvPr>
          <p:cNvSpPr/>
          <p:nvPr/>
        </p:nvSpPr>
        <p:spPr>
          <a:xfrm>
            <a:off x="625087" y="1409700"/>
            <a:ext cx="17037824" cy="81534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1345027" y="330994"/>
            <a:ext cx="15597945" cy="1231106"/>
          </a:xfrm>
          <a:prstGeom prst="rect">
            <a:avLst/>
          </a:prstGeom>
        </p:spPr>
        <p:txBody>
          <a:bodyPr lIns="0" tIns="0" rIns="0" bIns="0" rtlCol="0" anchor="t">
            <a:spAutoFit/>
          </a:bodyPr>
          <a:lstStyle/>
          <a:p>
            <a:pPr algn="ctr"/>
            <a:r>
              <a:rPr lang="en-US" sz="8000" b="1" dirty="0">
                <a:solidFill>
                  <a:srgbClr val="002060"/>
                </a:solidFill>
                <a:latin typeface="Georgia" panose="02040502050405020303" pitchFamily="18" charset="0"/>
                <a:ea typeface="Inter Bold"/>
                <a:cs typeface="Times New Roman" panose="02020603050405020304" pitchFamily="18" charset="0"/>
                <a:sym typeface="Inter Bold"/>
              </a:rPr>
              <a:t>PROPOSED SYSTEM</a:t>
            </a:r>
          </a:p>
        </p:txBody>
      </p:sp>
      <p:sp>
        <p:nvSpPr>
          <p:cNvPr id="3" name="TextBox 3"/>
          <p:cNvSpPr txBox="1"/>
          <p:nvPr/>
        </p:nvSpPr>
        <p:spPr>
          <a:xfrm>
            <a:off x="1219200" y="1629668"/>
            <a:ext cx="17295734" cy="8771632"/>
          </a:xfrm>
          <a:prstGeom prst="rect">
            <a:avLst/>
          </a:prstGeom>
        </p:spPr>
        <p:txBody>
          <a:bodyPr lIns="0" tIns="0" rIns="0" bIns="0" rtlCol="0" anchor="t">
            <a:spAutoFit/>
          </a:bodyPr>
          <a:lstStyle/>
          <a:p>
            <a:pPr marL="590566" lvl="1" indent="-295283" algn="just">
              <a:lnSpc>
                <a:spcPts val="3829"/>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Vehicle Detection</a:t>
            </a:r>
          </a:p>
          <a:p>
            <a:pPr marL="1181133" lvl="2" indent="-393711"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IR Sensor is installed at the entry point and in each parking spot.</a:t>
            </a:r>
          </a:p>
          <a:p>
            <a:pPr marL="1181133" lvl="2" indent="-393711"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These sensors detect when a vehicle (car or bike) enters the parking area.</a:t>
            </a:r>
          </a:p>
          <a:p>
            <a:pPr algn="just">
              <a:lnSpc>
                <a:spcPts val="3829"/>
              </a:lnSpc>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590566" lvl="1" indent="-295283" algn="just">
              <a:lnSpc>
                <a:spcPts val="3829"/>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Vehicle Classification</a:t>
            </a:r>
          </a:p>
          <a:p>
            <a:pPr marL="1181133" lvl="2" indent="-393711"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A camera module captures the image of the incoming vehicle.</a:t>
            </a:r>
          </a:p>
          <a:p>
            <a:pPr marL="1181133" lvl="2" indent="-393711"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A machine learning algorithm processes the image to classify either it is a car or a bike.</a:t>
            </a:r>
          </a:p>
          <a:p>
            <a:pPr marL="1181133" lvl="2" indent="-393711"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Algorithm used : </a:t>
            </a:r>
            <a:r>
              <a:rPr lang="en-US" sz="3200" dirty="0">
                <a:latin typeface="Times New Roman" panose="02020603050405020304" pitchFamily="18" charset="0"/>
                <a:cs typeface="Times New Roman" panose="02020603050405020304" pitchFamily="18" charset="0"/>
              </a:rPr>
              <a:t>Transfer Learning with Convolutional Neural Networks (CNN)</a:t>
            </a:r>
            <a:endParaRPr lang="en-US" sz="3200" dirty="0">
              <a:solidFill>
                <a:srgbClr val="000000"/>
              </a:solidFill>
              <a:latin typeface="Times New Roman" panose="02020603050405020304" pitchFamily="18" charset="0"/>
              <a:cs typeface="Times New Roman" panose="02020603050405020304" pitchFamily="18" charset="0"/>
              <a:sym typeface="Canva Sans"/>
            </a:endParaRPr>
          </a:p>
          <a:p>
            <a:pPr marL="1181133" lvl="2" indent="-393711" algn="just">
              <a:lnSpc>
                <a:spcPts val="3829"/>
              </a:lnSpc>
              <a:buFont typeface="Arial"/>
              <a:buChar char="⚬"/>
            </a:pPr>
            <a:endPar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endParaRPr>
          </a:p>
          <a:p>
            <a:pPr marL="590566" lvl="1" indent="-295283" algn="just">
              <a:lnSpc>
                <a:spcPts val="3829"/>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Guiding Vehicles</a:t>
            </a:r>
          </a:p>
          <a:p>
            <a:pPr marL="1181133" lvl="2" indent="-393711"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Based on the classification:</a:t>
            </a:r>
          </a:p>
          <a:p>
            <a:pPr marL="1771699" lvl="3" indent="-442925"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Cars are directed to the left-side parking area.</a:t>
            </a:r>
          </a:p>
          <a:p>
            <a:pPr marL="1771699" lvl="3" indent="-442925"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Bikes are directed to the right-side parking area.</a:t>
            </a:r>
            <a:endPar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endParaRPr>
          </a:p>
          <a:p>
            <a:pPr marL="590566" lvl="1" indent="-295283" algn="just">
              <a:lnSpc>
                <a:spcPts val="3829"/>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Real-time Monitoring</a:t>
            </a:r>
          </a:p>
          <a:p>
            <a:pPr marL="1181133" lvl="2" indent="-393711"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IR Sensor continuously monitor each parking space to check availability.</a:t>
            </a:r>
          </a:p>
          <a:p>
            <a:pPr marL="1181133" lvl="2" indent="-393711" algn="just">
              <a:lnSpc>
                <a:spcPts val="3829"/>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When a vehicle occupies or vacates a spot, the system updates the availability status.</a:t>
            </a:r>
          </a:p>
          <a:p>
            <a:pPr marL="1181133" lvl="2" indent="-393711" algn="just">
              <a:lnSpc>
                <a:spcPts val="3829"/>
              </a:lnSpc>
              <a:buFont typeface="Arial"/>
              <a:buChar char="⚬"/>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algn="just">
              <a:lnSpc>
                <a:spcPts val="3829"/>
              </a:lnSpc>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p:txBody>
      </p:sp>
      <p:sp>
        <p:nvSpPr>
          <p:cNvPr id="5" name="Slide Number Placeholder 6">
            <a:extLst>
              <a:ext uri="{FF2B5EF4-FFF2-40B4-BE49-F238E27FC236}">
                <a16:creationId xmlns:a16="http://schemas.microsoft.com/office/drawing/2014/main" id="{4B92972F-ABAC-E399-33DD-9C08359CBBB2}"/>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15</a:t>
            </a:fld>
            <a:endParaRPr lang="en-US" sz="1800" dirty="0">
              <a:solidFill>
                <a:schemeClr val="tx1"/>
              </a:solidFill>
            </a:endParaRPr>
          </a:p>
        </p:txBody>
      </p:sp>
      <p:sp>
        <p:nvSpPr>
          <p:cNvPr id="6" name="Footer Placeholder 5">
            <a:extLst>
              <a:ext uri="{FF2B5EF4-FFF2-40B4-BE49-F238E27FC236}">
                <a16:creationId xmlns:a16="http://schemas.microsoft.com/office/drawing/2014/main" id="{3B1E5D14-DEF3-CB1F-4C62-48849E4BE54C}"/>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16165-ABE1-0D5B-00C5-8FA5F9C19153}"/>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06432B85-DEC5-C3E1-B42E-A9A258A05911}"/>
              </a:ext>
            </a:extLst>
          </p:cNvPr>
          <p:cNvSpPr/>
          <p:nvPr/>
        </p:nvSpPr>
        <p:spPr>
          <a:xfrm>
            <a:off x="1066799" y="2077106"/>
            <a:ext cx="16154401" cy="7104994"/>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a:extLst>
              <a:ext uri="{FF2B5EF4-FFF2-40B4-BE49-F238E27FC236}">
                <a16:creationId xmlns:a16="http://schemas.microsoft.com/office/drawing/2014/main" id="{7292B7E4-4317-338B-9698-5670F32714DD}"/>
              </a:ext>
            </a:extLst>
          </p:cNvPr>
          <p:cNvSpPr txBox="1"/>
          <p:nvPr/>
        </p:nvSpPr>
        <p:spPr>
          <a:xfrm>
            <a:off x="-533400" y="571500"/>
            <a:ext cx="1957441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MODULE DESCRIPTION</a:t>
            </a:r>
          </a:p>
        </p:txBody>
      </p:sp>
      <p:sp>
        <p:nvSpPr>
          <p:cNvPr id="9" name="Slide Number Placeholder 6">
            <a:extLst>
              <a:ext uri="{FF2B5EF4-FFF2-40B4-BE49-F238E27FC236}">
                <a16:creationId xmlns:a16="http://schemas.microsoft.com/office/drawing/2014/main" id="{53B8A7CF-E926-189E-5CFF-2714D60FAEC7}"/>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16</a:t>
            </a:fld>
            <a:endParaRPr lang="en-US" sz="1800" dirty="0">
              <a:solidFill>
                <a:schemeClr val="tx1"/>
              </a:solidFill>
            </a:endParaRPr>
          </a:p>
        </p:txBody>
      </p:sp>
      <p:sp>
        <p:nvSpPr>
          <p:cNvPr id="4" name="Footer Placeholder 5">
            <a:extLst>
              <a:ext uri="{FF2B5EF4-FFF2-40B4-BE49-F238E27FC236}">
                <a16:creationId xmlns:a16="http://schemas.microsoft.com/office/drawing/2014/main" id="{ED220A87-1B0E-0E1B-B52F-9435EB65F8D7}"/>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5" name="Rectangle 1">
            <a:extLst>
              <a:ext uri="{FF2B5EF4-FFF2-40B4-BE49-F238E27FC236}">
                <a16:creationId xmlns:a16="http://schemas.microsoft.com/office/drawing/2014/main" id="{663DC16F-E7C4-2594-D795-986C9FF048E8}"/>
              </a:ext>
            </a:extLst>
          </p:cNvPr>
          <p:cNvSpPr>
            <a:spLocks noChangeArrowheads="1"/>
          </p:cNvSpPr>
          <p:nvPr/>
        </p:nvSpPr>
        <p:spPr bwMode="auto">
          <a:xfrm>
            <a:off x="1499419" y="2334816"/>
            <a:ext cx="15240000" cy="6771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14350" marR="0" lvl="0" indent="-51435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Vehicle</a:t>
            </a:r>
            <a:r>
              <a:rPr lang="en-US" altLang="en-US" sz="3200" b="1" dirty="0">
                <a:latin typeface="Times New Roman" panose="02020603050405020304" pitchFamily="18" charset="0"/>
                <a:cs typeface="Times New Roman" panose="02020603050405020304" pitchFamily="18" charset="0"/>
              </a:rPr>
              <a:t> </a:t>
            </a: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Detection</a:t>
            </a:r>
            <a:r>
              <a:rPr lang="en-US" altLang="en-US" sz="3200" b="1" dirty="0">
                <a:latin typeface="Times New Roman" panose="02020603050405020304" pitchFamily="18" charset="0"/>
                <a:cs typeface="Times New Roman" panose="02020603050405020304" pitchFamily="18" charset="0"/>
              </a:rPr>
              <a:t> </a:t>
            </a: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Module</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R="0" lvl="0" algn="just" defTabSz="914400" rtl="0" eaLnBrk="0" fontAlgn="base" latinLnBrk="0" hangingPunct="0">
              <a:lnSpc>
                <a:spcPct val="100000"/>
              </a:lnSpc>
              <a:spcBef>
                <a:spcPct val="0"/>
              </a:spcBef>
              <a:spcAft>
                <a:spcPct val="0"/>
              </a:spcAft>
              <a:buClrTx/>
              <a:buSzTx/>
              <a:tabLst/>
            </a:pPr>
            <a:b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module uses IoT sensors, such as </a:t>
            </a:r>
            <a:r>
              <a:rPr lang="en-US" altLang="en-US" sz="3200" dirty="0">
                <a:latin typeface="Times New Roman" panose="02020603050405020304" pitchFamily="18" charset="0"/>
                <a:cs typeface="Times New Roman" panose="02020603050405020304" pitchFamily="18" charset="0"/>
              </a:rPr>
              <a:t>IR</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sensors or cameras, to detect vehicles entering the parking lot, capturing their data for further processing.</a:t>
            </a:r>
          </a:p>
          <a:p>
            <a:pPr marL="342900" marR="0" lvl="0" indent="-342900" algn="just" defTabSz="914400" rtl="0" eaLnBrk="0" fontAlgn="base" latinLnBrk="0" hangingPunct="0">
              <a:lnSpc>
                <a:spcPct val="100000"/>
              </a:lnSpc>
              <a:spcBef>
                <a:spcPct val="0"/>
              </a:spcBef>
              <a:spcAft>
                <a:spcPct val="0"/>
              </a:spcAft>
              <a:buClrTx/>
              <a:buSzTx/>
              <a:buFont typeface="+mj-lt"/>
              <a:buAutoNum type="arabicPeriod"/>
              <a:tabLst/>
            </a:pPr>
            <a:endParaRPr lang="en-US" altLang="en-US" dirty="0"/>
          </a:p>
          <a:p>
            <a:pPr marL="514350" marR="0" lvl="0" indent="-514350" algn="just" defTabSz="914400" rtl="0" eaLnBrk="0" fontAlgn="base" latinLnBrk="0" hangingPunct="0">
              <a:lnSpc>
                <a:spcPct val="100000"/>
              </a:lnSpc>
              <a:spcBef>
                <a:spcPct val="0"/>
              </a:spcBef>
              <a:spcAft>
                <a:spcPct val="0"/>
              </a:spcAft>
              <a:buClrTx/>
              <a:buSzTx/>
              <a:buFont typeface="+mj-lt"/>
              <a:buAutoNum type="arabicPeriod" startAt="2"/>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Vehicle Classification Module</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R="0" lvl="0" algn="just" defTabSz="914400" rtl="0" eaLnBrk="0" fontAlgn="base" latinLnBrk="0" hangingPunct="0">
              <a:lnSpc>
                <a:spcPct val="100000"/>
              </a:lnSpc>
              <a:spcBef>
                <a:spcPct val="0"/>
              </a:spcBef>
              <a:spcAft>
                <a:spcPct val="0"/>
              </a:spcAft>
              <a:buClrTx/>
              <a:buSzTx/>
              <a:tabLst/>
            </a:pPr>
            <a:b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Using a trained </a:t>
            </a:r>
            <a:r>
              <a:rPr lang="en-US" sz="3200" dirty="0" err="1">
                <a:latin typeface="Times New Roman" panose="02020603050405020304" pitchFamily="18" charset="0"/>
                <a:cs typeface="Times New Roman" panose="02020603050405020304" pitchFamily="18" charset="0"/>
              </a:rPr>
              <a:t>TFLite</a:t>
            </a:r>
            <a:r>
              <a:rPr lang="en-US" sz="3200" dirty="0">
                <a:latin typeface="Times New Roman" panose="02020603050405020304" pitchFamily="18" charset="0"/>
                <a:cs typeface="Times New Roman" panose="02020603050405020304" pitchFamily="18" charset="0"/>
              </a:rPr>
              <a:t> model in TensorFlow, this module classifies vehicles as cars or bikes, enabling accurate guidance to appropriate parking zones.</a:t>
            </a:r>
          </a:p>
          <a:p>
            <a:pPr marR="0" lvl="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514350" marR="0" lvl="0" indent="-514350" algn="just" defTabSz="914400" rtl="0" eaLnBrk="0" fontAlgn="base" latinLnBrk="0" hangingPunct="0">
              <a:lnSpc>
                <a:spcPct val="100000"/>
              </a:lnSpc>
              <a:spcBef>
                <a:spcPct val="0"/>
              </a:spcBef>
              <a:spcAft>
                <a:spcPct val="0"/>
              </a:spcAft>
              <a:buClrTx/>
              <a:buSzTx/>
              <a:buFont typeface="+mj-lt"/>
              <a:buAutoNum type="arabicPeriod" startAt="3"/>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Parking Slot Management Module</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R="0" lvl="0" algn="just" defTabSz="914400" rtl="0" eaLnBrk="0" fontAlgn="base" latinLnBrk="0" hangingPunct="0">
              <a:lnSpc>
                <a:spcPct val="100000"/>
              </a:lnSpc>
              <a:spcBef>
                <a:spcPct val="0"/>
              </a:spcBef>
              <a:spcAft>
                <a:spcPct val="0"/>
              </a:spcAft>
              <a:buClrTx/>
              <a:buSzTx/>
              <a:tabLst/>
            </a:pPr>
            <a:b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module monitors the availability of parking slots in real time by utilizing IoT sensors installed in individual parking spaces to detect their occupancy status.</a:t>
            </a:r>
          </a:p>
        </p:txBody>
      </p:sp>
    </p:spTree>
    <p:extLst>
      <p:ext uri="{BB962C8B-B14F-4D97-AF65-F5344CB8AC3E}">
        <p14:creationId xmlns:p14="http://schemas.microsoft.com/office/powerpoint/2010/main" val="2912569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AC2B99-A8FB-994D-6246-1AC6C811F30D}"/>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C65E3254-C939-21F3-372D-BB662DCF46C4}"/>
              </a:ext>
            </a:extLst>
          </p:cNvPr>
          <p:cNvSpPr/>
          <p:nvPr/>
        </p:nvSpPr>
        <p:spPr>
          <a:xfrm>
            <a:off x="625088" y="1133127"/>
            <a:ext cx="16937044" cy="4848573"/>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Slide Number Placeholder 6">
            <a:extLst>
              <a:ext uri="{FF2B5EF4-FFF2-40B4-BE49-F238E27FC236}">
                <a16:creationId xmlns:a16="http://schemas.microsoft.com/office/drawing/2014/main" id="{08F1DDB8-54F5-BD3C-282B-5241A7B4CB4E}"/>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17</a:t>
            </a:fld>
            <a:endParaRPr lang="en-US" sz="1800" dirty="0">
              <a:solidFill>
                <a:schemeClr val="tx1"/>
              </a:solidFill>
            </a:endParaRPr>
          </a:p>
        </p:txBody>
      </p:sp>
      <p:sp>
        <p:nvSpPr>
          <p:cNvPr id="4" name="Footer Placeholder 5">
            <a:extLst>
              <a:ext uri="{FF2B5EF4-FFF2-40B4-BE49-F238E27FC236}">
                <a16:creationId xmlns:a16="http://schemas.microsoft.com/office/drawing/2014/main" id="{3AE56DD9-D1E0-F7C7-6E20-E6D54F6E4C38}"/>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6" name="TextBox 3">
            <a:extLst>
              <a:ext uri="{FF2B5EF4-FFF2-40B4-BE49-F238E27FC236}">
                <a16:creationId xmlns:a16="http://schemas.microsoft.com/office/drawing/2014/main" id="{7AD83E70-0116-D4B4-CE52-32E1FD3B2FF0}"/>
              </a:ext>
            </a:extLst>
          </p:cNvPr>
          <p:cNvSpPr txBox="1"/>
          <p:nvPr/>
        </p:nvSpPr>
        <p:spPr>
          <a:xfrm>
            <a:off x="625088" y="1257300"/>
            <a:ext cx="16672312" cy="4385816"/>
          </a:xfrm>
          <a:prstGeom prst="rect">
            <a:avLst/>
          </a:prstGeom>
        </p:spPr>
        <p:txBody>
          <a:bodyPr wrap="square" lIns="0" tIns="0" rIns="0" bIns="0" rtlCol="0" anchor="t">
            <a:spAutoFit/>
          </a:bodyPr>
          <a:lstStyle/>
          <a:p>
            <a:pPr marL="810132" lvl="1" indent="-514350" algn="just">
              <a:lnSpc>
                <a:spcPts val="3835"/>
              </a:lnSpc>
              <a:buFont typeface="+mj-lt"/>
              <a:buAutoNum type="arabicPeriod" startAt="4"/>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Guidance and Display Module:</a:t>
            </a:r>
          </a:p>
          <a:p>
            <a:pPr marL="295782" lvl="1" algn="just">
              <a:lnSpc>
                <a:spcPts val="3835"/>
              </a:lnSpc>
            </a:pPr>
            <a:b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br>
            <a:r>
              <a:rPr lang="en-US" sz="3200" dirty="0">
                <a:solidFill>
                  <a:srgbClr val="000000"/>
                </a:solidFill>
                <a:latin typeface="Times New Roman" panose="02020603050405020304" pitchFamily="18" charset="0"/>
                <a:ea typeface="Canva Sans Bold"/>
                <a:cs typeface="Times New Roman" panose="02020603050405020304" pitchFamily="18" charset="0"/>
                <a:sym typeface="Canva Sans Bold"/>
              </a:rPr>
              <a:t>The system provides real-time guidance to drivers through LED indicators, display boards, directing them to vacant parking slots based on vehicle classification.</a:t>
            </a:r>
          </a:p>
          <a:p>
            <a:pPr marL="295782" lvl="1" algn="just">
              <a:lnSpc>
                <a:spcPts val="3835"/>
              </a:lnSpc>
            </a:pPr>
            <a:endPar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endParaRPr>
          </a:p>
          <a:p>
            <a:pPr marL="295782" lvl="1" algn="just">
              <a:lnSpc>
                <a:spcPts val="3835"/>
              </a:lnSpc>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5.	Control and Integration Module:</a:t>
            </a:r>
          </a:p>
          <a:p>
            <a:pPr marL="295782" lvl="1" algn="just">
              <a:lnSpc>
                <a:spcPts val="3835"/>
              </a:lnSpc>
            </a:pPr>
            <a:b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br>
            <a:r>
              <a:rPr lang="en-US" sz="3200" dirty="0">
                <a:solidFill>
                  <a:srgbClr val="000000"/>
                </a:solidFill>
                <a:latin typeface="Times New Roman" panose="02020603050405020304" pitchFamily="18" charset="0"/>
                <a:ea typeface="Canva Sans Bold"/>
                <a:cs typeface="Times New Roman" panose="02020603050405020304" pitchFamily="18" charset="0"/>
                <a:sym typeface="Canva Sans Bold"/>
              </a:rPr>
              <a:t>Acting as the central processing unit, this module integrates data from sensors, machine learning models, and parking slot availability to ensure seamless system operation and coordination.</a:t>
            </a: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p:txBody>
      </p:sp>
    </p:spTree>
    <p:extLst>
      <p:ext uri="{BB962C8B-B14F-4D97-AF65-F5344CB8AC3E}">
        <p14:creationId xmlns:p14="http://schemas.microsoft.com/office/powerpoint/2010/main" val="21313261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51"/>
          <p:cNvSpPr txBox="1"/>
          <p:nvPr/>
        </p:nvSpPr>
        <p:spPr>
          <a:xfrm>
            <a:off x="-24581" y="3912393"/>
            <a:ext cx="8077200" cy="2462213"/>
          </a:xfrm>
          <a:prstGeom prst="rect">
            <a:avLst/>
          </a:prstGeom>
        </p:spPr>
        <p:txBody>
          <a:bodyPr wrap="square" lIns="0" tIns="0" rIns="0" bIns="0" rtlCol="0" anchor="t">
            <a:spAutoFit/>
          </a:bodyPr>
          <a:lstStyle/>
          <a:p>
            <a:pPr algn="ct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WORK FLOW </a:t>
            </a:r>
          </a:p>
          <a:p>
            <a:pPr algn="ct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DIAGRAM</a:t>
            </a:r>
          </a:p>
        </p:txBody>
      </p:sp>
      <p:sp>
        <p:nvSpPr>
          <p:cNvPr id="7" name="Slide Number Placeholder 6">
            <a:extLst>
              <a:ext uri="{FF2B5EF4-FFF2-40B4-BE49-F238E27FC236}">
                <a16:creationId xmlns:a16="http://schemas.microsoft.com/office/drawing/2014/main" id="{FBF94C03-F8F4-A4E2-E2AF-91B23A2A971A}"/>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18</a:t>
            </a:fld>
            <a:endParaRPr lang="en-US" sz="1800" dirty="0">
              <a:solidFill>
                <a:schemeClr val="tx1"/>
              </a:solidFill>
            </a:endParaRPr>
          </a:p>
        </p:txBody>
      </p:sp>
      <p:sp>
        <p:nvSpPr>
          <p:cNvPr id="2" name="Footer Placeholder 5">
            <a:extLst>
              <a:ext uri="{FF2B5EF4-FFF2-40B4-BE49-F238E27FC236}">
                <a16:creationId xmlns:a16="http://schemas.microsoft.com/office/drawing/2014/main" id="{34159BA4-0FB2-770E-4BF1-BEE0F2128AAB}"/>
              </a:ext>
            </a:extLst>
          </p:cNvPr>
          <p:cNvSpPr>
            <a:spLocks noGrp="1"/>
          </p:cNvSpPr>
          <p:nvPr>
            <p:ph type="ftr" sz="quarter" idx="11"/>
          </p:nvPr>
        </p:nvSpPr>
        <p:spPr>
          <a:xfrm>
            <a:off x="762000" y="9563099"/>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pic>
        <p:nvPicPr>
          <p:cNvPr id="5" name="Picture 4">
            <a:extLst>
              <a:ext uri="{FF2B5EF4-FFF2-40B4-BE49-F238E27FC236}">
                <a16:creationId xmlns:a16="http://schemas.microsoft.com/office/drawing/2014/main" id="{BF00A328-E24B-BB27-59CE-816A9B0C8F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2873" y="465139"/>
            <a:ext cx="10276527" cy="925036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6">
            <a:extLst>
              <a:ext uri="{FF2B5EF4-FFF2-40B4-BE49-F238E27FC236}">
                <a16:creationId xmlns:a16="http://schemas.microsoft.com/office/drawing/2014/main" id="{24CA53E4-E6B7-783E-4E6E-B1F865362F76}"/>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19</a:t>
            </a:fld>
            <a:endParaRPr lang="en-US" sz="1800" dirty="0">
              <a:solidFill>
                <a:schemeClr val="tx1"/>
              </a:solidFill>
            </a:endParaRPr>
          </a:p>
        </p:txBody>
      </p:sp>
      <p:sp>
        <p:nvSpPr>
          <p:cNvPr id="2" name="Footer Placeholder 5">
            <a:extLst>
              <a:ext uri="{FF2B5EF4-FFF2-40B4-BE49-F238E27FC236}">
                <a16:creationId xmlns:a16="http://schemas.microsoft.com/office/drawing/2014/main" id="{FB86B516-E157-0192-FF0B-17182745B0D7}"/>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6" name="TextBox 51">
            <a:extLst>
              <a:ext uri="{FF2B5EF4-FFF2-40B4-BE49-F238E27FC236}">
                <a16:creationId xmlns:a16="http://schemas.microsoft.com/office/drawing/2014/main" id="{1E600627-496F-E387-779A-B0FEE8A32CF8}"/>
              </a:ext>
            </a:extLst>
          </p:cNvPr>
          <p:cNvSpPr txBox="1"/>
          <p:nvPr/>
        </p:nvSpPr>
        <p:spPr>
          <a:xfrm>
            <a:off x="-452284" y="3912391"/>
            <a:ext cx="9601200" cy="2462213"/>
          </a:xfrm>
          <a:prstGeom prst="rect">
            <a:avLst/>
          </a:prstGeom>
        </p:spPr>
        <p:txBody>
          <a:bodyPr wrap="square" lIns="0" tIns="0" rIns="0" bIns="0" rtlCol="0" anchor="t">
            <a:spAutoFit/>
          </a:bodyPr>
          <a:lstStyle/>
          <a:p>
            <a:pPr algn="ct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USE CASE </a:t>
            </a:r>
          </a:p>
          <a:p>
            <a:pPr algn="ct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DIAGRAM</a:t>
            </a:r>
          </a:p>
        </p:txBody>
      </p:sp>
      <p:pic>
        <p:nvPicPr>
          <p:cNvPr id="7" name="Picture 6">
            <a:extLst>
              <a:ext uri="{FF2B5EF4-FFF2-40B4-BE49-F238E27FC236}">
                <a16:creationId xmlns:a16="http://schemas.microsoft.com/office/drawing/2014/main" id="{FB4BA471-DE06-F742-2B97-DC5689D856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0" y="305081"/>
            <a:ext cx="6934200" cy="967683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11E1928-EEE9-DD4C-DE46-6C74D3E3EDC5}"/>
              </a:ext>
            </a:extLst>
          </p:cNvPr>
          <p:cNvSpPr/>
          <p:nvPr/>
        </p:nvSpPr>
        <p:spPr>
          <a:xfrm>
            <a:off x="1524000" y="1562100"/>
            <a:ext cx="13868400" cy="84582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446E625B-AEA6-DCC2-2BA2-5E73C22968EF}"/>
              </a:ext>
            </a:extLst>
          </p:cNvPr>
          <p:cNvSpPr txBox="1"/>
          <p:nvPr/>
        </p:nvSpPr>
        <p:spPr>
          <a:xfrm>
            <a:off x="2362200" y="1750113"/>
            <a:ext cx="11658600" cy="8186857"/>
          </a:xfrm>
          <a:prstGeom prst="rect">
            <a:avLst/>
          </a:prstGeom>
        </p:spPr>
        <p:txBody>
          <a:bodyPr wrap="square" lIns="0" tIns="0" rIns="0" bIns="0" rtlCol="0" anchor="t">
            <a:spAutoFit/>
          </a:bodyPr>
          <a:lstStyle/>
          <a:p>
            <a:pPr marL="571500" indent="-571500">
              <a:buFont typeface="Arial" panose="020B0604020202020204" pitchFamily="34" charset="0"/>
              <a:buChar char="•"/>
            </a:pPr>
            <a:r>
              <a:rPr lang="en-US" sz="2800" dirty="0">
                <a:latin typeface="Times New Roman" pitchFamily="18" charset="0"/>
                <a:cs typeface="Times New Roman" pitchFamily="18" charset="0"/>
              </a:rPr>
              <a:t>Abstract</a:t>
            </a:r>
          </a:p>
          <a:p>
            <a:pPr marL="571500" indent="-571500">
              <a:buFont typeface="Arial" panose="020B0604020202020204" pitchFamily="34" charset="0"/>
              <a:buChar char="•"/>
            </a:pPr>
            <a:r>
              <a:rPr lang="en-US" sz="2800" dirty="0">
                <a:latin typeface="Times New Roman" pitchFamily="18" charset="0"/>
                <a:cs typeface="Times New Roman" pitchFamily="18" charset="0"/>
              </a:rPr>
              <a:t>Introduction</a:t>
            </a:r>
          </a:p>
          <a:p>
            <a:pPr marL="571500" indent="-571500">
              <a:buFont typeface="Arial" panose="020B0604020202020204" pitchFamily="34" charset="0"/>
              <a:buChar char="•"/>
            </a:pPr>
            <a:r>
              <a:rPr lang="en-US" sz="2800" dirty="0">
                <a:latin typeface="Times New Roman" pitchFamily="18" charset="0"/>
                <a:cs typeface="Times New Roman" pitchFamily="18" charset="0"/>
              </a:rPr>
              <a:t>Problem statement </a:t>
            </a:r>
          </a:p>
          <a:p>
            <a:pPr marL="571500" indent="-571500">
              <a:buFont typeface="Arial" panose="020B0604020202020204" pitchFamily="34" charset="0"/>
              <a:buChar char="•"/>
            </a:pPr>
            <a:r>
              <a:rPr lang="en-US" sz="2800" dirty="0">
                <a:latin typeface="Times New Roman" pitchFamily="18" charset="0"/>
                <a:cs typeface="Times New Roman" pitchFamily="18" charset="0"/>
              </a:rPr>
              <a:t>Objectives</a:t>
            </a:r>
          </a:p>
          <a:p>
            <a:pPr marL="571500" indent="-571500">
              <a:buFont typeface="Arial" panose="020B0604020202020204" pitchFamily="34" charset="0"/>
              <a:buChar char="•"/>
            </a:pPr>
            <a:r>
              <a:rPr lang="en-US" sz="2800" dirty="0">
                <a:latin typeface="Times New Roman" pitchFamily="18" charset="0"/>
                <a:cs typeface="Times New Roman" pitchFamily="18" charset="0"/>
              </a:rPr>
              <a:t>Literature Review</a:t>
            </a:r>
          </a:p>
          <a:p>
            <a:pPr marL="571500" indent="-571500">
              <a:buFont typeface="Arial" panose="020B0604020202020204" pitchFamily="34" charset="0"/>
              <a:buChar char="•"/>
            </a:pPr>
            <a:r>
              <a:rPr lang="en-US" sz="2800" dirty="0">
                <a:latin typeface="Times New Roman" pitchFamily="18" charset="0"/>
                <a:cs typeface="Times New Roman" pitchFamily="18" charset="0"/>
              </a:rPr>
              <a:t>Existing System</a:t>
            </a:r>
          </a:p>
          <a:p>
            <a:pPr marL="571500" indent="-571500">
              <a:buFont typeface="Arial" panose="020B0604020202020204" pitchFamily="34" charset="0"/>
              <a:buChar char="•"/>
            </a:pPr>
            <a:r>
              <a:rPr lang="en-US" sz="2800" dirty="0">
                <a:latin typeface="Times New Roman" pitchFamily="18" charset="0"/>
                <a:cs typeface="Times New Roman" pitchFamily="18" charset="0"/>
              </a:rPr>
              <a:t>Proposed System</a:t>
            </a:r>
          </a:p>
          <a:p>
            <a:pPr marL="571500" indent="-571500">
              <a:buFont typeface="Arial" panose="020B0604020202020204" pitchFamily="34" charset="0"/>
              <a:buChar char="•"/>
            </a:pPr>
            <a:r>
              <a:rPr lang="en-US" sz="2800" dirty="0">
                <a:latin typeface="Times New Roman" pitchFamily="18" charset="0"/>
                <a:cs typeface="Times New Roman" pitchFamily="18" charset="0"/>
              </a:rPr>
              <a:t>Module Description</a:t>
            </a:r>
          </a:p>
          <a:p>
            <a:pPr marL="571500" indent="-571500">
              <a:buFont typeface="Arial" panose="020B0604020202020204" pitchFamily="34" charset="0"/>
              <a:buChar char="•"/>
            </a:pPr>
            <a:r>
              <a:rPr lang="en-US" sz="2800" dirty="0">
                <a:latin typeface="Times New Roman" pitchFamily="18" charset="0"/>
                <a:cs typeface="Times New Roman" pitchFamily="18" charset="0"/>
              </a:rPr>
              <a:t>Work Flow Block Diagram</a:t>
            </a:r>
          </a:p>
          <a:p>
            <a:pPr marL="571500" indent="-571500">
              <a:buFont typeface="Arial" panose="020B0604020202020204" pitchFamily="34" charset="0"/>
              <a:buChar char="•"/>
            </a:pPr>
            <a:r>
              <a:rPr lang="en-US" sz="2800" dirty="0">
                <a:latin typeface="Times New Roman" pitchFamily="18" charset="0"/>
                <a:cs typeface="Times New Roman" pitchFamily="18" charset="0"/>
              </a:rPr>
              <a:t>Use case diagram</a:t>
            </a:r>
          </a:p>
          <a:p>
            <a:pPr marL="571500" indent="-571500">
              <a:buFont typeface="Arial" panose="020B0604020202020204" pitchFamily="34" charset="0"/>
              <a:buChar char="•"/>
            </a:pPr>
            <a:r>
              <a:rPr lang="en-US" sz="2800" dirty="0">
                <a:latin typeface="Times New Roman" pitchFamily="18" charset="0"/>
                <a:cs typeface="Times New Roman" pitchFamily="18" charset="0"/>
              </a:rPr>
              <a:t>Software Requirements</a:t>
            </a:r>
          </a:p>
          <a:p>
            <a:pPr marL="571500" indent="-571500">
              <a:buFont typeface="Arial" panose="020B0604020202020204" pitchFamily="34" charset="0"/>
              <a:buChar char="•"/>
            </a:pPr>
            <a:r>
              <a:rPr lang="en-US" sz="2800" dirty="0">
                <a:latin typeface="Times New Roman" pitchFamily="18" charset="0"/>
                <a:cs typeface="Times New Roman" pitchFamily="18" charset="0"/>
              </a:rPr>
              <a:t>Hardware Requirements</a:t>
            </a:r>
          </a:p>
          <a:p>
            <a:pPr marL="571500" indent="-571500">
              <a:buFont typeface="Arial" panose="020B0604020202020204" pitchFamily="34" charset="0"/>
              <a:buChar char="•"/>
            </a:pPr>
            <a:r>
              <a:rPr lang="en-US" sz="2800" dirty="0">
                <a:latin typeface="Times New Roman" pitchFamily="18" charset="0"/>
                <a:cs typeface="Times New Roman" pitchFamily="18" charset="0"/>
              </a:rPr>
              <a:t>Implementation</a:t>
            </a:r>
          </a:p>
          <a:p>
            <a:pPr marL="571500" indent="-571500">
              <a:buFont typeface="Arial" panose="020B0604020202020204" pitchFamily="34" charset="0"/>
              <a:buChar char="•"/>
            </a:pPr>
            <a:r>
              <a:rPr lang="en-US" sz="2800" dirty="0">
                <a:latin typeface="Times New Roman" pitchFamily="18" charset="0"/>
                <a:cs typeface="Times New Roman" pitchFamily="18" charset="0"/>
              </a:rPr>
              <a:t>Testing </a:t>
            </a:r>
          </a:p>
          <a:p>
            <a:pPr marL="571500" indent="-571500">
              <a:buFont typeface="Arial" panose="020B0604020202020204" pitchFamily="34" charset="0"/>
              <a:buChar char="•"/>
            </a:pPr>
            <a:r>
              <a:rPr lang="en-US" sz="2800" dirty="0">
                <a:latin typeface="Times New Roman" pitchFamily="18" charset="0"/>
                <a:cs typeface="Times New Roman" pitchFamily="18" charset="0"/>
              </a:rPr>
              <a:t>Result</a:t>
            </a:r>
          </a:p>
          <a:p>
            <a:pPr marL="571500" indent="-571500">
              <a:buFont typeface="Arial" panose="020B0604020202020204" pitchFamily="34" charset="0"/>
              <a:buChar char="•"/>
            </a:pPr>
            <a:r>
              <a:rPr lang="en-US" sz="2800" dirty="0">
                <a:latin typeface="Times New Roman" pitchFamily="18" charset="0"/>
                <a:cs typeface="Times New Roman" pitchFamily="18" charset="0"/>
              </a:rPr>
              <a:t>Future Scope </a:t>
            </a:r>
          </a:p>
          <a:p>
            <a:pPr marL="571500" indent="-571500">
              <a:buFont typeface="Arial" panose="020B0604020202020204" pitchFamily="34" charset="0"/>
              <a:buChar char="•"/>
            </a:pPr>
            <a:r>
              <a:rPr lang="en-US" sz="2800" dirty="0">
                <a:latin typeface="Times New Roman" pitchFamily="18" charset="0"/>
                <a:cs typeface="Times New Roman" pitchFamily="18" charset="0"/>
              </a:rPr>
              <a:t>Conclusion</a:t>
            </a:r>
          </a:p>
          <a:p>
            <a:pPr marL="571500" indent="-571500">
              <a:buFont typeface="Arial" panose="020B0604020202020204" pitchFamily="34" charset="0"/>
              <a:buChar char="•"/>
            </a:pPr>
            <a:r>
              <a:rPr lang="en-US" sz="2800" dirty="0">
                <a:latin typeface="Times New Roman" pitchFamily="18" charset="0"/>
                <a:cs typeface="Times New Roman" pitchFamily="18" charset="0"/>
              </a:rPr>
              <a:t>References</a:t>
            </a:r>
          </a:p>
          <a:p>
            <a:pPr marL="571500" indent="-571500">
              <a:buFont typeface="Arial" panose="020B0604020202020204" pitchFamily="34" charset="0"/>
              <a:buChar char="•"/>
            </a:pPr>
            <a:r>
              <a:rPr lang="en-US" sz="2800" dirty="0">
                <a:latin typeface="Times New Roman" pitchFamily="18" charset="0"/>
                <a:cs typeface="Times New Roman" pitchFamily="18" charset="0"/>
              </a:rPr>
              <a:t>Appendix</a:t>
            </a:r>
          </a:p>
        </p:txBody>
      </p:sp>
      <p:sp>
        <p:nvSpPr>
          <p:cNvPr id="4" name="TextBox 2">
            <a:extLst>
              <a:ext uri="{FF2B5EF4-FFF2-40B4-BE49-F238E27FC236}">
                <a16:creationId xmlns:a16="http://schemas.microsoft.com/office/drawing/2014/main" id="{67CF509E-6B00-7D39-0DF7-D8B6CFB20884}"/>
              </a:ext>
            </a:extLst>
          </p:cNvPr>
          <p:cNvSpPr txBox="1"/>
          <p:nvPr/>
        </p:nvSpPr>
        <p:spPr>
          <a:xfrm>
            <a:off x="5437495" y="121025"/>
            <a:ext cx="7413010" cy="151727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Roboto" panose="02000000000000000000" pitchFamily="2" charset="0"/>
                <a:cs typeface="Times New Roman" panose="02020603050405020304" pitchFamily="18" charset="0"/>
                <a:sym typeface="Canva Sans Bold"/>
              </a:rPr>
              <a:t>OVERVIEW</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674177E-4BDC-9F65-9EA0-744AC0C3B1DC}"/>
              </a:ext>
            </a:extLst>
          </p:cNvPr>
          <p:cNvSpPr/>
          <p:nvPr/>
        </p:nvSpPr>
        <p:spPr>
          <a:xfrm>
            <a:off x="625088" y="3314700"/>
            <a:ext cx="17037824" cy="3605279"/>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697795" y="842248"/>
            <a:ext cx="16892409"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SOFTWARE REQUIREMENTS</a:t>
            </a:r>
          </a:p>
        </p:txBody>
      </p:sp>
      <p:sp>
        <p:nvSpPr>
          <p:cNvPr id="3" name="TextBox 3"/>
          <p:cNvSpPr txBox="1"/>
          <p:nvPr/>
        </p:nvSpPr>
        <p:spPr>
          <a:xfrm>
            <a:off x="625088" y="3539951"/>
            <a:ext cx="16634212" cy="3380028"/>
          </a:xfrm>
          <a:prstGeom prst="rect">
            <a:avLst/>
          </a:prstGeom>
        </p:spPr>
        <p:txBody>
          <a:bodyPr lIns="0" tIns="0" rIns="0" bIns="0" rtlCol="0" anchor="t">
            <a:spAutoFit/>
          </a:bodyPr>
          <a:lstStyle/>
          <a:p>
            <a:pPr algn="just">
              <a:lnSpc>
                <a:spcPts val="3835"/>
              </a:lnSpc>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591565" lvl="1" indent="-295783" algn="just">
              <a:lnSpc>
                <a:spcPts val="3835"/>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TensorFlow</a:t>
            </a: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 An open-source machine learning framework used for vehicle classification (car vs. bike) based on images captured by the camera.</a:t>
            </a:r>
          </a:p>
          <a:p>
            <a:pPr algn="just">
              <a:lnSpc>
                <a:spcPts val="3835"/>
              </a:lnSpc>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591565" lvl="1" indent="-295783" algn="just">
              <a:lnSpc>
                <a:spcPts val="3835"/>
              </a:lnSpc>
              <a:buFont typeface="Arial"/>
              <a:buChar char="•"/>
            </a:pPr>
            <a:r>
              <a:rPr lang="en-US" sz="3200" b="1" dirty="0">
                <a:solidFill>
                  <a:srgbClr val="000000"/>
                </a:solidFill>
                <a:latin typeface="Times New Roman" panose="02020603050405020304" pitchFamily="18" charset="0"/>
                <a:ea typeface="Canva Sans Bold"/>
                <a:cs typeface="Times New Roman" panose="02020603050405020304" pitchFamily="18" charset="0"/>
                <a:sym typeface="Canva Sans Bold"/>
              </a:rPr>
              <a:t>Arduino IDE</a:t>
            </a: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 A development environment for programming microcontrollers (e.g., Arduino or ESP32) to manage sensors and communicate with cloud systems in the parking system.</a:t>
            </a:r>
          </a:p>
          <a:p>
            <a:pPr algn="just">
              <a:lnSpc>
                <a:spcPts val="3835"/>
              </a:lnSpc>
            </a:pPr>
            <a:endParaRPr lang="en-US" sz="2739" dirty="0">
              <a:solidFill>
                <a:srgbClr val="000000"/>
              </a:solidFill>
              <a:latin typeface="Canva Sans"/>
              <a:ea typeface="Canva Sans"/>
              <a:cs typeface="Canva Sans"/>
              <a:sym typeface="Canva Sans"/>
            </a:endParaRPr>
          </a:p>
        </p:txBody>
      </p:sp>
      <p:sp>
        <p:nvSpPr>
          <p:cNvPr id="5" name="Slide Number Placeholder 6">
            <a:extLst>
              <a:ext uri="{FF2B5EF4-FFF2-40B4-BE49-F238E27FC236}">
                <a16:creationId xmlns:a16="http://schemas.microsoft.com/office/drawing/2014/main" id="{2D98752D-CB68-1BBF-513C-7A1142869DEC}"/>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20</a:t>
            </a:fld>
            <a:endParaRPr lang="en-US" sz="1800" dirty="0">
              <a:solidFill>
                <a:schemeClr val="tx1"/>
              </a:solidFill>
            </a:endParaRPr>
          </a:p>
        </p:txBody>
      </p:sp>
      <p:sp>
        <p:nvSpPr>
          <p:cNvPr id="6" name="Footer Placeholder 5">
            <a:extLst>
              <a:ext uri="{FF2B5EF4-FFF2-40B4-BE49-F238E27FC236}">
                <a16:creationId xmlns:a16="http://schemas.microsoft.com/office/drawing/2014/main" id="{830B4A04-0923-21C5-4915-8B42C71FE19E}"/>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4F0545-D697-A7AE-C3A2-3770E6CA10E5}"/>
              </a:ext>
            </a:extLst>
          </p:cNvPr>
          <p:cNvSpPr/>
          <p:nvPr/>
        </p:nvSpPr>
        <p:spPr>
          <a:xfrm>
            <a:off x="1215763" y="2295832"/>
            <a:ext cx="15853037" cy="6733868"/>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243781" y="571500"/>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HARDWARE REQUIREMENTS</a:t>
            </a:r>
          </a:p>
        </p:txBody>
      </p:sp>
      <p:sp>
        <p:nvSpPr>
          <p:cNvPr id="3" name="TextBox 3"/>
          <p:cNvSpPr txBox="1"/>
          <p:nvPr/>
        </p:nvSpPr>
        <p:spPr>
          <a:xfrm>
            <a:off x="1882877" y="2672575"/>
            <a:ext cx="16002000" cy="6357125"/>
          </a:xfrm>
          <a:prstGeom prst="rect">
            <a:avLst/>
          </a:prstGeom>
        </p:spPr>
        <p:txBody>
          <a:bodyPr wrap="square" lIns="0" tIns="0" rIns="0" bIns="0" rtlCol="0" anchor="t">
            <a:spAutoFit/>
          </a:bodyPr>
          <a:lstStyle/>
          <a:p>
            <a:pPr marL="0" marR="0" indent="0" algn="just" rtl="0" fontAlgn="t"/>
            <a:r>
              <a:rPr lang="en-US" sz="3200" b="1" dirty="0">
                <a:solidFill>
                  <a:srgbClr val="000000"/>
                </a:solidFill>
                <a:latin typeface="Times New Roman" panose="02020603050405020304" pitchFamily="18" charset="0"/>
                <a:ea typeface="Arial" panose="020B0604020202020204" pitchFamily="34" charset="0"/>
                <a:cs typeface="Times New Roman" panose="02020603050405020304" pitchFamily="18" charset="0"/>
              </a:rPr>
              <a:t>ESP32 WROOM: </a:t>
            </a:r>
            <a:r>
              <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It is used as a microcontroller.</a:t>
            </a:r>
          </a:p>
          <a:p>
            <a:pPr marL="0" marR="0" indent="0" algn="just" rtl="0" fontAlgn="t"/>
            <a:endPar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endParaRPr>
          </a:p>
          <a:p>
            <a:pPr algn="just" fontAlgn="t"/>
            <a:r>
              <a:rPr lang="en-IN" sz="3200" b="1" dirty="0">
                <a:latin typeface="Times New Roman" panose="02020603050405020304" pitchFamily="18" charset="0"/>
                <a:cs typeface="Times New Roman" panose="02020603050405020304" pitchFamily="18" charset="0"/>
              </a:rPr>
              <a:t>Arduino</a:t>
            </a:r>
            <a:r>
              <a:rPr lang="en-US" sz="3200" b="1"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a:t>
            </a:r>
            <a:r>
              <a:rPr lang="en-IN" sz="3200" b="1" dirty="0">
                <a:latin typeface="Times New Roman" panose="02020603050405020304" pitchFamily="18" charset="0"/>
                <a:cs typeface="Times New Roman" panose="02020603050405020304" pitchFamily="18" charset="0"/>
              </a:rPr>
              <a:t> </a:t>
            </a:r>
            <a:r>
              <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It is used as a microcontroller for ESP32 cam.</a:t>
            </a:r>
          </a:p>
          <a:p>
            <a:pPr marL="0" marR="0" indent="0" algn="just" rtl="0" fontAlgn="t"/>
            <a:endParaRPr lang="en-IN" sz="3200" b="0" i="0" u="none" strike="noStrike" dirty="0">
              <a:effectLst/>
              <a:latin typeface="Times New Roman" panose="02020603050405020304" pitchFamily="18" charset="0"/>
              <a:cs typeface="Times New Roman" panose="02020603050405020304" pitchFamily="18" charset="0"/>
            </a:endParaRPr>
          </a:p>
          <a:p>
            <a:pPr marL="0" marR="0" indent="0" algn="just" rtl="0" fontAlgn="t"/>
            <a:r>
              <a:rPr lang="en-US" sz="3200" b="1"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IR Sensors: </a:t>
            </a:r>
            <a:r>
              <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Used to Detect the presence </a:t>
            </a:r>
            <a:r>
              <a:rPr lang="en-US" sz="3200" dirty="0">
                <a:solidFill>
                  <a:srgbClr val="000000"/>
                </a:solidFill>
                <a:latin typeface="Times New Roman" panose="02020603050405020304" pitchFamily="18" charset="0"/>
                <a:ea typeface="Arial" panose="020B0604020202020204" pitchFamily="34" charset="0"/>
                <a:cs typeface="Times New Roman" panose="02020603050405020304" pitchFamily="18" charset="0"/>
              </a:rPr>
              <a:t>of vehicle at the entrance and </a:t>
            </a:r>
            <a:r>
              <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differentiate used and 			    empty parking spots.</a:t>
            </a:r>
          </a:p>
          <a:p>
            <a:pPr marL="0" marR="0" indent="0" algn="just" rtl="0" fontAlgn="t"/>
            <a:endParaRPr lang="en-IN" sz="3200" b="0" i="0" u="none" strike="noStrike" dirty="0">
              <a:effectLst/>
              <a:latin typeface="Times New Roman" panose="02020603050405020304" pitchFamily="18" charset="0"/>
              <a:cs typeface="Times New Roman" panose="02020603050405020304" pitchFamily="18" charset="0"/>
            </a:endParaRPr>
          </a:p>
          <a:p>
            <a:pPr marL="0" marR="0" indent="0" algn="just" rtl="0" fontAlgn="t"/>
            <a:r>
              <a:rPr lang="en-US" sz="3200" b="1"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Servo: </a:t>
            </a:r>
            <a:r>
              <a:rPr lang="en-US" sz="3200" b="0" i="0" u="none" strike="noStrike"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MotorShaft</a:t>
            </a:r>
            <a:r>
              <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moves up when it receives signal from </a:t>
            </a:r>
            <a:r>
              <a:rPr lang="en-US" sz="3200" dirty="0">
                <a:solidFill>
                  <a:srgbClr val="000000"/>
                </a:solidFill>
                <a:latin typeface="Times New Roman" panose="02020603050405020304" pitchFamily="18" charset="0"/>
                <a:ea typeface="Arial" panose="020B0604020202020204" pitchFamily="34" charset="0"/>
                <a:cs typeface="Times New Roman" panose="02020603050405020304" pitchFamily="18" charset="0"/>
              </a:rPr>
              <a:t>IR Sensor at the entrance</a:t>
            </a:r>
            <a:r>
              <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a:t>
            </a:r>
          </a:p>
          <a:p>
            <a:pPr marL="0" marR="0" indent="0" algn="just" rtl="0" fontAlgn="t"/>
            <a:endParaRPr lang="en-IN" sz="3200" b="0" i="0" u="none" strike="noStrike" dirty="0">
              <a:effectLst/>
              <a:latin typeface="Times New Roman" panose="02020603050405020304" pitchFamily="18" charset="0"/>
              <a:cs typeface="Times New Roman" panose="02020603050405020304" pitchFamily="18" charset="0"/>
            </a:endParaRPr>
          </a:p>
          <a:p>
            <a:pPr marL="0" marR="0" indent="0" algn="just" rtl="0" fontAlgn="t"/>
            <a:r>
              <a:rPr lang="en-US" sz="3200" b="1"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Camera: </a:t>
            </a:r>
            <a:r>
              <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Used to categorize different vehicles based on </a:t>
            </a:r>
            <a:r>
              <a:rPr lang="en-US" sz="3200" dirty="0">
                <a:solidFill>
                  <a:srgbClr val="000000"/>
                </a:solidFill>
                <a:latin typeface="Times New Roman" panose="02020603050405020304" pitchFamily="18" charset="0"/>
                <a:ea typeface="Arial" panose="020B0604020202020204" pitchFamily="34" charset="0"/>
                <a:cs typeface="Times New Roman" panose="02020603050405020304" pitchFamily="18" charset="0"/>
              </a:rPr>
              <a:t>type.</a:t>
            </a:r>
            <a:endPar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endParaRPr>
          </a:p>
          <a:p>
            <a:pPr marL="0" marR="0" indent="0" algn="just" rtl="0" fontAlgn="t"/>
            <a:endParaRPr lang="en-IN" sz="3200" b="0" i="0" u="none" strike="noStrike" dirty="0">
              <a:effectLst/>
              <a:latin typeface="Times New Roman" panose="02020603050405020304" pitchFamily="18" charset="0"/>
              <a:cs typeface="Times New Roman" panose="02020603050405020304" pitchFamily="18" charset="0"/>
            </a:endParaRPr>
          </a:p>
          <a:p>
            <a:pPr marL="0" marR="0" indent="0" algn="just" rtl="0" fontAlgn="t"/>
            <a:r>
              <a:rPr lang="en-US" sz="3200" b="1"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LCD Display: </a:t>
            </a:r>
            <a:r>
              <a:rPr lang="en-US" sz="3200" b="0" i="0" u="none" strike="noStrike"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Used to display vacancies in the parking lot.</a:t>
            </a:r>
            <a:endParaRPr lang="en-IN" sz="3200" b="0" i="0" u="none" strike="noStrike" dirty="0">
              <a:effectLst/>
              <a:latin typeface="Times New Roman" panose="02020603050405020304" pitchFamily="18" charset="0"/>
              <a:cs typeface="Times New Roman" panose="02020603050405020304" pitchFamily="18" charset="0"/>
            </a:endParaRPr>
          </a:p>
          <a:p>
            <a:pPr algn="just">
              <a:lnSpc>
                <a:spcPts val="3835"/>
              </a:lnSpc>
            </a:pPr>
            <a:endParaRPr lang="en-US" sz="2739" b="1" dirty="0">
              <a:solidFill>
                <a:srgbClr val="000000"/>
              </a:solidFill>
              <a:latin typeface="Times New Roman" panose="02020603050405020304" pitchFamily="18" charset="0"/>
              <a:ea typeface="Canva Sans Bold"/>
              <a:cs typeface="Times New Roman" panose="02020603050405020304" pitchFamily="18" charset="0"/>
              <a:sym typeface="Canva Sans Bold"/>
            </a:endParaRPr>
          </a:p>
        </p:txBody>
      </p:sp>
      <p:sp>
        <p:nvSpPr>
          <p:cNvPr id="5" name="Slide Number Placeholder 6">
            <a:extLst>
              <a:ext uri="{FF2B5EF4-FFF2-40B4-BE49-F238E27FC236}">
                <a16:creationId xmlns:a16="http://schemas.microsoft.com/office/drawing/2014/main" id="{7FD58643-EAAC-AC1B-E628-8EDF36B89DBC}"/>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21</a:t>
            </a:fld>
            <a:endParaRPr lang="en-US" sz="1800" dirty="0">
              <a:solidFill>
                <a:schemeClr val="tx1"/>
              </a:solidFill>
            </a:endParaRPr>
          </a:p>
        </p:txBody>
      </p:sp>
      <p:sp>
        <p:nvSpPr>
          <p:cNvPr id="6" name="Footer Placeholder 5">
            <a:extLst>
              <a:ext uri="{FF2B5EF4-FFF2-40B4-BE49-F238E27FC236}">
                <a16:creationId xmlns:a16="http://schemas.microsoft.com/office/drawing/2014/main" id="{D6202168-8A16-FD04-77C8-FDF42A96E942}"/>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F5E5F2-8CBF-23BA-6E83-CD15431F8E5C}"/>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C89ED469-B7A7-01C7-7393-8BE25A7C4A5A}"/>
              </a:ext>
            </a:extLst>
          </p:cNvPr>
          <p:cNvSpPr/>
          <p:nvPr/>
        </p:nvSpPr>
        <p:spPr>
          <a:xfrm>
            <a:off x="1217481" y="2324099"/>
            <a:ext cx="15853037" cy="7238999"/>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endParaRPr lang="en-IN" dirty="0"/>
          </a:p>
        </p:txBody>
      </p:sp>
      <p:sp>
        <p:nvSpPr>
          <p:cNvPr id="2" name="TextBox 2">
            <a:extLst>
              <a:ext uri="{FF2B5EF4-FFF2-40B4-BE49-F238E27FC236}">
                <a16:creationId xmlns:a16="http://schemas.microsoft.com/office/drawing/2014/main" id="{54179F56-0869-E88B-1613-6A256DEE5C75}"/>
              </a:ext>
            </a:extLst>
          </p:cNvPr>
          <p:cNvSpPr txBox="1"/>
          <p:nvPr/>
        </p:nvSpPr>
        <p:spPr>
          <a:xfrm>
            <a:off x="-243782" y="65691"/>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IMPLEMENTATION</a:t>
            </a:r>
          </a:p>
        </p:txBody>
      </p:sp>
      <p:sp>
        <p:nvSpPr>
          <p:cNvPr id="5" name="Slide Number Placeholder 6">
            <a:extLst>
              <a:ext uri="{FF2B5EF4-FFF2-40B4-BE49-F238E27FC236}">
                <a16:creationId xmlns:a16="http://schemas.microsoft.com/office/drawing/2014/main" id="{108511EC-D583-F957-5205-B64696802FAB}"/>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22</a:t>
            </a:fld>
            <a:endParaRPr lang="en-US" sz="1800" dirty="0">
              <a:solidFill>
                <a:schemeClr val="tx1"/>
              </a:solidFill>
            </a:endParaRPr>
          </a:p>
        </p:txBody>
      </p:sp>
      <p:sp>
        <p:nvSpPr>
          <p:cNvPr id="6" name="Footer Placeholder 5">
            <a:extLst>
              <a:ext uri="{FF2B5EF4-FFF2-40B4-BE49-F238E27FC236}">
                <a16:creationId xmlns:a16="http://schemas.microsoft.com/office/drawing/2014/main" id="{E633E0D7-314D-F950-D5B0-BFCB5396BF42}"/>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4" name="TextBox 3">
            <a:extLst>
              <a:ext uri="{FF2B5EF4-FFF2-40B4-BE49-F238E27FC236}">
                <a16:creationId xmlns:a16="http://schemas.microsoft.com/office/drawing/2014/main" id="{5E5F4D6D-9AD0-6283-9FB4-22D0C0CB73B1}"/>
              </a:ext>
            </a:extLst>
          </p:cNvPr>
          <p:cNvSpPr txBox="1"/>
          <p:nvPr/>
        </p:nvSpPr>
        <p:spPr>
          <a:xfrm>
            <a:off x="1524000" y="2705100"/>
            <a:ext cx="15240000" cy="8094524"/>
          </a:xfrm>
          <a:prstGeom prst="rect">
            <a:avLst/>
          </a:prstGeom>
          <a:noFill/>
        </p:spPr>
        <p:txBody>
          <a:bodyPr wrap="square" rtlCol="0">
            <a:spAutoFit/>
          </a:bodyPr>
          <a:lstStyle/>
          <a:p>
            <a:pPr rtl="0"/>
            <a:r>
              <a:rPr lang="en-US" sz="2000" i="0" u="none" strike="noStrike" dirty="0" err="1">
                <a:solidFill>
                  <a:srgbClr val="000000"/>
                </a:solidFill>
                <a:effectLst/>
                <a:latin typeface="Times New Roman" panose="02020603050405020304" pitchFamily="18" charset="0"/>
                <a:cs typeface="Times New Roman" panose="02020603050405020304" pitchFamily="18" charset="0"/>
              </a:rPr>
              <a:t>dataset_path</a:t>
            </a:r>
            <a:r>
              <a:rPr lang="en-US" sz="200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r'D</a:t>
            </a:r>
            <a:r>
              <a:rPr lang="en-US" sz="2000" i="0" u="none" strike="noStrike" dirty="0">
                <a:solidFill>
                  <a:srgbClr val="000000"/>
                </a:solidFill>
                <a:effectLst/>
                <a:latin typeface="Times New Roman" panose="02020603050405020304" pitchFamily="18" charset="0"/>
                <a:cs typeface="Times New Roman" panose="02020603050405020304" pitchFamily="18" charset="0"/>
              </a:rPr>
              <a:t>:\Minor Project\Project\Car-Bike-Dataset'</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err="1">
                <a:solidFill>
                  <a:srgbClr val="000000"/>
                </a:solidFill>
                <a:effectLst/>
                <a:latin typeface="Times New Roman" panose="02020603050405020304" pitchFamily="18" charset="0"/>
                <a:cs typeface="Times New Roman" panose="02020603050405020304" pitchFamily="18" charset="0"/>
              </a:rPr>
              <a:t>model_path</a:t>
            </a:r>
            <a:r>
              <a:rPr lang="en-US" sz="200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vehicle_classification_model.tflite</a:t>
            </a:r>
            <a:r>
              <a:rPr lang="en-US" sz="200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dirty="0">
              <a:effectLst/>
              <a:latin typeface="Times New Roman" panose="02020603050405020304" pitchFamily="18" charset="0"/>
              <a:cs typeface="Times New Roman" panose="02020603050405020304" pitchFamily="18" charset="0"/>
            </a:endParaRPr>
          </a:p>
          <a:p>
            <a:pPr rtl="0"/>
            <a:br>
              <a:rPr lang="en-US" sz="2000" dirty="0">
                <a:effectLst/>
                <a:latin typeface="Times New Roman" panose="02020603050405020304" pitchFamily="18" charset="0"/>
                <a:cs typeface="Times New Roman" panose="02020603050405020304" pitchFamily="18" charset="0"/>
              </a:rPr>
            </a:br>
            <a:r>
              <a:rPr lang="en-US" sz="2000" i="0" u="none" strike="noStrike" dirty="0">
                <a:solidFill>
                  <a:srgbClr val="000000"/>
                </a:solidFill>
                <a:effectLst/>
                <a:latin typeface="Times New Roman" panose="02020603050405020304" pitchFamily="18" charset="0"/>
                <a:cs typeface="Times New Roman" panose="02020603050405020304" pitchFamily="18" charset="0"/>
              </a:rPr>
              <a:t>def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create_generators</a:t>
            </a:r>
            <a:r>
              <a:rPr lang="en-US" sz="200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train_datagen</a:t>
            </a:r>
            <a:r>
              <a:rPr lang="en-US" sz="200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ImageDataGenerator</a:t>
            </a:r>
            <a:r>
              <a:rPr lang="en-US" sz="200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rescale=1.0 / 255,</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rotation_range</a:t>
            </a:r>
            <a:r>
              <a:rPr lang="en-US" sz="2000" i="0" u="none" strike="noStrike" dirty="0">
                <a:solidFill>
                  <a:srgbClr val="000000"/>
                </a:solidFill>
                <a:effectLst/>
                <a:latin typeface="Times New Roman" panose="02020603050405020304" pitchFamily="18" charset="0"/>
                <a:cs typeface="Times New Roman" panose="02020603050405020304" pitchFamily="18" charset="0"/>
              </a:rPr>
              <a:t>=40,</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width_shift_range</a:t>
            </a:r>
            <a:r>
              <a:rPr lang="en-US" sz="2000" i="0" u="none" strike="noStrike" dirty="0">
                <a:solidFill>
                  <a:srgbClr val="000000"/>
                </a:solidFill>
                <a:effectLst/>
                <a:latin typeface="Times New Roman" panose="02020603050405020304" pitchFamily="18" charset="0"/>
                <a:cs typeface="Times New Roman" panose="02020603050405020304" pitchFamily="18" charset="0"/>
              </a:rPr>
              <a:t>=0.2,</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height_shift_range</a:t>
            </a:r>
            <a:r>
              <a:rPr lang="en-US" sz="2000" i="0" u="none" strike="noStrike" dirty="0">
                <a:solidFill>
                  <a:srgbClr val="000000"/>
                </a:solidFill>
                <a:effectLst/>
                <a:latin typeface="Times New Roman" panose="02020603050405020304" pitchFamily="18" charset="0"/>
                <a:cs typeface="Times New Roman" panose="02020603050405020304" pitchFamily="18" charset="0"/>
              </a:rPr>
              <a:t>=0.2,</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shear_range</a:t>
            </a:r>
            <a:r>
              <a:rPr lang="en-US" sz="2000" i="0" u="none" strike="noStrike" dirty="0">
                <a:solidFill>
                  <a:srgbClr val="000000"/>
                </a:solidFill>
                <a:effectLst/>
                <a:latin typeface="Times New Roman" panose="02020603050405020304" pitchFamily="18" charset="0"/>
                <a:cs typeface="Times New Roman" panose="02020603050405020304" pitchFamily="18" charset="0"/>
              </a:rPr>
              <a:t>=0.2,</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zoom_range</a:t>
            </a:r>
            <a:r>
              <a:rPr lang="en-US" sz="2000" i="0" u="none" strike="noStrike" dirty="0">
                <a:solidFill>
                  <a:srgbClr val="000000"/>
                </a:solidFill>
                <a:effectLst/>
                <a:latin typeface="Times New Roman" panose="02020603050405020304" pitchFamily="18" charset="0"/>
                <a:cs typeface="Times New Roman" panose="02020603050405020304" pitchFamily="18" charset="0"/>
              </a:rPr>
              <a:t>=0.2,</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horizontal_flip</a:t>
            </a:r>
            <a:r>
              <a:rPr lang="en-US" sz="2000" i="0" u="none" strike="noStrike" dirty="0">
                <a:solidFill>
                  <a:srgbClr val="000000"/>
                </a:solidFill>
                <a:effectLst/>
                <a:latin typeface="Times New Roman" panose="02020603050405020304" pitchFamily="18" charset="0"/>
                <a:cs typeface="Times New Roman" panose="02020603050405020304" pitchFamily="18" charset="0"/>
              </a:rPr>
              <a:t>=True,</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i="0" u="none" strike="noStrike" dirty="0" err="1">
                <a:solidFill>
                  <a:srgbClr val="000000"/>
                </a:solidFill>
                <a:effectLst/>
                <a:latin typeface="Times New Roman" panose="02020603050405020304" pitchFamily="18" charset="0"/>
                <a:cs typeface="Times New Roman" panose="02020603050405020304" pitchFamily="18" charset="0"/>
              </a:rPr>
              <a:t>validation_split</a:t>
            </a:r>
            <a:r>
              <a:rPr lang="en-US" sz="2000" i="0" u="none" strike="noStrike" dirty="0">
                <a:solidFill>
                  <a:srgbClr val="000000"/>
                </a:solidFill>
                <a:effectLst/>
                <a:latin typeface="Times New Roman" panose="02020603050405020304" pitchFamily="18" charset="0"/>
                <a:cs typeface="Times New Roman" panose="02020603050405020304" pitchFamily="18" charset="0"/>
              </a:rPr>
              <a:t>=0.2  # 80% train, 20% validation</a:t>
            </a:r>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train_generator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train_datagen.flow_from_directory</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dataset_path</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target_size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=(150, 150),</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batch_size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=32,</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class_mode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='categorical',</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subset='training'</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endParaRPr lang="en-US" sz="2000" b="0" dirty="0">
              <a:effectLst/>
              <a:latin typeface="Times New Roman" panose="02020603050405020304" pitchFamily="18" charset="0"/>
              <a:cs typeface="Times New Roman" panose="02020603050405020304" pitchFamily="18" charset="0"/>
            </a:endParaRPr>
          </a:p>
          <a:p>
            <a:pPr rtl="0"/>
            <a:endParaRPr lang="en-US" sz="2000" dirty="0">
              <a:effectLst/>
              <a:latin typeface="Times New Roman" panose="02020603050405020304" pitchFamily="18" charset="0"/>
              <a:cs typeface="Times New Roman" panose="02020603050405020304" pitchFamily="18" charset="0"/>
            </a:endParaRPr>
          </a:p>
          <a:p>
            <a:pPr rtl="0"/>
            <a:r>
              <a:rPr lang="en-US" sz="2000" i="0" u="none" strike="noStrike" dirty="0">
                <a:solidFill>
                  <a:srgbClr val="000000"/>
                </a:solidFill>
                <a:effectLst/>
                <a:latin typeface="Times New Roman" panose="02020603050405020304" pitchFamily="18" charset="0"/>
                <a:cs typeface="Times New Roman" panose="02020603050405020304" pitchFamily="18" charset="0"/>
              </a:rPr>
              <a:t>    </a:t>
            </a:r>
            <a:endParaRPr lang="en-US" sz="2000" dirty="0">
              <a:effectLst/>
              <a:latin typeface="Times New Roman" panose="02020603050405020304" pitchFamily="18" charset="0"/>
              <a:cs typeface="Times New Roman" panose="02020603050405020304" pitchFamily="18" charset="0"/>
            </a:endParaRPr>
          </a:p>
          <a:p>
            <a:br>
              <a:rPr lang="en-US" sz="2000" dirty="0">
                <a:effectLst/>
                <a:latin typeface="Times New Roman" panose="02020603050405020304" pitchFamily="18" charset="0"/>
                <a:cs typeface="Times New Roman" panose="02020603050405020304" pitchFamily="18" charset="0"/>
              </a:rPr>
            </a:br>
            <a:endParaRPr lang="en-IN" sz="2000" dirty="0">
              <a:solidFill>
                <a:schemeClr val="tx1"/>
              </a:solidFill>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E1C64F4-E78F-2C3D-0FE0-A718C2B921AF}"/>
              </a:ext>
            </a:extLst>
          </p:cNvPr>
          <p:cNvSpPr txBox="1"/>
          <p:nvPr/>
        </p:nvSpPr>
        <p:spPr>
          <a:xfrm>
            <a:off x="-152400" y="1007697"/>
            <a:ext cx="10393561" cy="1335750"/>
          </a:xfrm>
          <a:prstGeom prst="rect">
            <a:avLst/>
          </a:prstGeom>
        </p:spPr>
        <p:txBody>
          <a:bodyPr wrap="square" lIns="0" tIns="0" rIns="0" bIns="0" rtlCol="0" anchor="t">
            <a:spAutoFit/>
          </a:bodyPr>
          <a:lstStyle/>
          <a:p>
            <a:pPr algn="ctr">
              <a:lnSpc>
                <a:spcPts val="12880"/>
              </a:lnSpc>
            </a:pPr>
            <a:r>
              <a:rPr lang="en-IN" sz="3200" b="1" dirty="0">
                <a:latin typeface="Times New Roman" panose="02020603050405020304" pitchFamily="18" charset="0"/>
                <a:cs typeface="Times New Roman" panose="02020603050405020304" pitchFamily="18" charset="0"/>
              </a:rPr>
              <a:t>TensorFlow Model for Vehicle Classification</a:t>
            </a:r>
            <a:endParaRPr lang="en-US" sz="3200" b="1" dirty="0">
              <a:latin typeface="Times New Roman" panose="02020603050405020304" pitchFamily="18" charset="0"/>
              <a:ea typeface="Canva Sans Bold"/>
              <a:cs typeface="Times New Roman" panose="02020603050405020304" pitchFamily="18" charset="0"/>
              <a:sym typeface="Canva Sans Bold"/>
            </a:endParaRPr>
          </a:p>
        </p:txBody>
      </p:sp>
    </p:spTree>
    <p:extLst>
      <p:ext uri="{BB962C8B-B14F-4D97-AF65-F5344CB8AC3E}">
        <p14:creationId xmlns:p14="http://schemas.microsoft.com/office/powerpoint/2010/main" val="4005780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5B489C-8128-CFF7-6AE8-DA5F3FF3DE8D}"/>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6DC0BA86-7044-D86D-463D-68D3D96976D7}"/>
              </a:ext>
            </a:extLst>
          </p:cNvPr>
          <p:cNvSpPr/>
          <p:nvPr/>
        </p:nvSpPr>
        <p:spPr>
          <a:xfrm>
            <a:off x="1217481" y="1866900"/>
            <a:ext cx="15853037" cy="73914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endParaRPr lang="en-IN" dirty="0">
              <a:solidFill>
                <a:schemeClr val="tx1"/>
              </a:solidFill>
            </a:endParaRPr>
          </a:p>
        </p:txBody>
      </p:sp>
      <p:sp>
        <p:nvSpPr>
          <p:cNvPr id="5" name="Slide Number Placeholder 6">
            <a:extLst>
              <a:ext uri="{FF2B5EF4-FFF2-40B4-BE49-F238E27FC236}">
                <a16:creationId xmlns:a16="http://schemas.microsoft.com/office/drawing/2014/main" id="{079D074A-6277-E1B2-9355-16949BCCB114}"/>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23</a:t>
            </a:fld>
            <a:endParaRPr lang="en-US" sz="1800" dirty="0">
              <a:solidFill>
                <a:schemeClr val="tx1"/>
              </a:solidFill>
            </a:endParaRPr>
          </a:p>
        </p:txBody>
      </p:sp>
      <p:sp>
        <p:nvSpPr>
          <p:cNvPr id="6" name="Footer Placeholder 5">
            <a:extLst>
              <a:ext uri="{FF2B5EF4-FFF2-40B4-BE49-F238E27FC236}">
                <a16:creationId xmlns:a16="http://schemas.microsoft.com/office/drawing/2014/main" id="{5906E10B-FB7B-08DC-7E6D-3E0E298ADA93}"/>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3" name="TextBox 2">
            <a:extLst>
              <a:ext uri="{FF2B5EF4-FFF2-40B4-BE49-F238E27FC236}">
                <a16:creationId xmlns:a16="http://schemas.microsoft.com/office/drawing/2014/main" id="{509DF67B-E234-C033-A70C-3694C3E37B21}"/>
              </a:ext>
            </a:extLst>
          </p:cNvPr>
          <p:cNvSpPr txBox="1"/>
          <p:nvPr/>
        </p:nvSpPr>
        <p:spPr>
          <a:xfrm>
            <a:off x="1217481" y="2004952"/>
            <a:ext cx="15163800" cy="6863417"/>
          </a:xfrm>
          <a:prstGeom prst="rect">
            <a:avLst/>
          </a:prstGeom>
          <a:noFill/>
        </p:spPr>
        <p:txBody>
          <a:bodyPr wrap="square" rtlCol="0">
            <a:spAutoFit/>
          </a:bodyPr>
          <a:lstStyle/>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validation_generator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train_datagen.flow_from_directory</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dataset_path</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target_size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=(150, 150),</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batch_size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=32,</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class_mode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='categorical',</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subset='validation'</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return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train_generator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validation_generator</a:t>
            </a:r>
            <a:endParaRPr lang="en-US" sz="2000" b="0" dirty="0">
              <a:effectLst/>
              <a:latin typeface="Times New Roman" panose="02020603050405020304" pitchFamily="18" charset="0"/>
              <a:cs typeface="Times New Roman" panose="02020603050405020304" pitchFamily="18" charset="0"/>
            </a:endParaRPr>
          </a:p>
          <a:p>
            <a:pPr rtl="0"/>
            <a:br>
              <a:rPr lang="en-US" sz="2000" b="0" dirty="0">
                <a:effectLst/>
                <a:latin typeface="Times New Roman" panose="02020603050405020304" pitchFamily="18" charset="0"/>
                <a:cs typeface="Times New Roman" panose="02020603050405020304" pitchFamily="18" charset="0"/>
              </a:rPr>
            </a:br>
            <a:r>
              <a:rPr lang="en-US" sz="2000" b="0" i="0" u="none" strike="noStrike" dirty="0">
                <a:solidFill>
                  <a:srgbClr val="000000"/>
                </a:solidFill>
                <a:effectLst/>
                <a:latin typeface="Times New Roman" panose="02020603050405020304" pitchFamily="18" charset="0"/>
                <a:cs typeface="Times New Roman" panose="02020603050405020304" pitchFamily="18" charset="0"/>
              </a:rPr>
              <a:t># Load Data</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train_generator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validation_generator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create_generators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num_classes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len</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train_generator.class_indices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print("Class Indices:",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train_generator.class_indices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Debugging class mapping</a:t>
            </a:r>
          </a:p>
          <a:p>
            <a:pPr rtl="0"/>
            <a:endParaRPr lang="en-US" sz="2000" dirty="0">
              <a:solidFill>
                <a:srgbClr val="000000"/>
              </a:solidFill>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Load Pretrained MobileNetV2</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base_model</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MobileNetV2(</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input_shape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=(150, 150, 3),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include_top</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=False, weights='</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imagenet</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for layer in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base_model.layers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layer.trainable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False</a:t>
            </a:r>
            <a:endParaRPr lang="en-US" sz="2000" b="0" dirty="0">
              <a:effectLst/>
              <a:latin typeface="Times New Roman" panose="02020603050405020304" pitchFamily="18" charset="0"/>
              <a:cs typeface="Times New Roman" panose="02020603050405020304" pitchFamily="18" charset="0"/>
            </a:endParaRPr>
          </a:p>
          <a:p>
            <a:pPr rtl="0"/>
            <a:endParaRPr lang="en-US" sz="2000" dirty="0">
              <a:latin typeface="Times New Roman" panose="02020603050405020304" pitchFamily="18" charset="0"/>
              <a:cs typeface="Times New Roman" panose="02020603050405020304" pitchFamily="18" charset="0"/>
            </a:endParaRPr>
          </a:p>
        </p:txBody>
      </p:sp>
      <p:sp>
        <p:nvSpPr>
          <p:cNvPr id="2" name="TextBox 2">
            <a:extLst>
              <a:ext uri="{FF2B5EF4-FFF2-40B4-BE49-F238E27FC236}">
                <a16:creationId xmlns:a16="http://schemas.microsoft.com/office/drawing/2014/main" id="{E4500781-9D54-B1EB-9678-04E601C5A302}"/>
              </a:ext>
            </a:extLst>
          </p:cNvPr>
          <p:cNvSpPr txBox="1"/>
          <p:nvPr/>
        </p:nvSpPr>
        <p:spPr>
          <a:xfrm>
            <a:off x="-243782" y="185336"/>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IMPLEMENTATION </a:t>
            </a:r>
            <a:r>
              <a:rPr lang="en-US" sz="8000" b="1" dirty="0" err="1">
                <a:solidFill>
                  <a:srgbClr val="002060"/>
                </a:solidFill>
                <a:latin typeface="Georgia" panose="02040502050405020303" pitchFamily="18" charset="0"/>
                <a:ea typeface="Canva Sans Bold"/>
                <a:cs typeface="Times New Roman" panose="02020603050405020304" pitchFamily="18" charset="0"/>
                <a:sym typeface="Canva Sans Bold"/>
              </a:rPr>
              <a:t>contd</a:t>
            </a: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a:t>
            </a:r>
          </a:p>
        </p:txBody>
      </p:sp>
    </p:spTree>
    <p:extLst>
      <p:ext uri="{BB962C8B-B14F-4D97-AF65-F5344CB8AC3E}">
        <p14:creationId xmlns:p14="http://schemas.microsoft.com/office/powerpoint/2010/main" val="9879878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BA3E1-6450-422E-84D9-9FB2E999609E}"/>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372BDA74-89F6-6277-183B-D5B8253C3364}"/>
              </a:ext>
            </a:extLst>
          </p:cNvPr>
          <p:cNvSpPr/>
          <p:nvPr/>
        </p:nvSpPr>
        <p:spPr>
          <a:xfrm>
            <a:off x="1217481" y="1638299"/>
            <a:ext cx="15853037" cy="7924799"/>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endParaRPr lang="en-IN" dirty="0">
              <a:solidFill>
                <a:schemeClr val="tx1"/>
              </a:solidFill>
            </a:endParaRPr>
          </a:p>
        </p:txBody>
      </p:sp>
      <p:sp>
        <p:nvSpPr>
          <p:cNvPr id="5" name="Slide Number Placeholder 6">
            <a:extLst>
              <a:ext uri="{FF2B5EF4-FFF2-40B4-BE49-F238E27FC236}">
                <a16:creationId xmlns:a16="http://schemas.microsoft.com/office/drawing/2014/main" id="{70E28489-FCD6-8099-C2D9-FCEC924832DD}"/>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24</a:t>
            </a:fld>
            <a:endParaRPr lang="en-US" sz="1800" dirty="0">
              <a:solidFill>
                <a:schemeClr val="tx1"/>
              </a:solidFill>
            </a:endParaRPr>
          </a:p>
        </p:txBody>
      </p:sp>
      <p:sp>
        <p:nvSpPr>
          <p:cNvPr id="6" name="Footer Placeholder 5">
            <a:extLst>
              <a:ext uri="{FF2B5EF4-FFF2-40B4-BE49-F238E27FC236}">
                <a16:creationId xmlns:a16="http://schemas.microsoft.com/office/drawing/2014/main" id="{B220F9FC-747D-AE0B-1F7B-E044FA831A73}"/>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3" name="TextBox 2">
            <a:extLst>
              <a:ext uri="{FF2B5EF4-FFF2-40B4-BE49-F238E27FC236}">
                <a16:creationId xmlns:a16="http://schemas.microsoft.com/office/drawing/2014/main" id="{2A46948D-39C1-DAE2-B9C1-55A7FBFC7D56}"/>
              </a:ext>
            </a:extLst>
          </p:cNvPr>
          <p:cNvSpPr txBox="1"/>
          <p:nvPr/>
        </p:nvSpPr>
        <p:spPr>
          <a:xfrm>
            <a:off x="1428506" y="1884700"/>
            <a:ext cx="15163800" cy="8402300"/>
          </a:xfrm>
          <a:prstGeom prst="rect">
            <a:avLst/>
          </a:prstGeom>
          <a:noFill/>
        </p:spPr>
        <p:txBody>
          <a:bodyPr wrap="square" rtlCol="0">
            <a:spAutoFit/>
          </a:bodyPr>
          <a:lstStyle/>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Build Model</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x = layers.GlobalAveragePooling2D()(</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base_model.output</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x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layers.Dense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(512, activation='</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relu</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')(x)</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x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layers.Dropout</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(0.5)(x)</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predictions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layers.Dense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num_classes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activation='</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softmax</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')(x)</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model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models.Model</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(inputs=</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base_model.input</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outputs=predictions)</a:t>
            </a:r>
            <a:endParaRPr lang="en-US" sz="2000" b="0" dirty="0">
              <a:effectLst/>
              <a:latin typeface="Times New Roman" panose="02020603050405020304" pitchFamily="18" charset="0"/>
              <a:cs typeface="Times New Roman" panose="02020603050405020304" pitchFamily="18" charset="0"/>
            </a:endParaRPr>
          </a:p>
          <a:p>
            <a:pPr rtl="0"/>
            <a:br>
              <a:rPr lang="en-US" sz="2000" b="0" dirty="0">
                <a:effectLst/>
                <a:latin typeface="Times New Roman" panose="02020603050405020304" pitchFamily="18" charset="0"/>
                <a:cs typeface="Times New Roman" panose="02020603050405020304" pitchFamily="18" charset="0"/>
              </a:rPr>
            </a:br>
            <a:r>
              <a:rPr lang="en-US" sz="2000" b="0" i="0" u="none" strike="noStrike" dirty="0">
                <a:solidFill>
                  <a:srgbClr val="000000"/>
                </a:solidFill>
                <a:effectLst/>
                <a:latin typeface="Times New Roman" panose="02020603050405020304" pitchFamily="18" charset="0"/>
                <a:cs typeface="Times New Roman" panose="02020603050405020304" pitchFamily="18" charset="0"/>
              </a:rPr>
              <a:t># Compile Model</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model.compile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(optimizer='</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adam</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loss='</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categorical_crossentropy</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metrics=['accuracy'])</a:t>
            </a:r>
            <a:endParaRPr lang="en-US" sz="2000" b="0" dirty="0">
              <a:effectLst/>
              <a:latin typeface="Times New Roman" panose="02020603050405020304" pitchFamily="18" charset="0"/>
              <a:cs typeface="Times New Roman" panose="02020603050405020304" pitchFamily="18" charset="0"/>
            </a:endParaRPr>
          </a:p>
          <a:p>
            <a:pPr rtl="0"/>
            <a:br>
              <a:rPr lang="en-US" sz="2000" b="0" dirty="0">
                <a:effectLst/>
                <a:latin typeface="Times New Roman" panose="02020603050405020304" pitchFamily="18" charset="0"/>
                <a:cs typeface="Times New Roman" panose="02020603050405020304" pitchFamily="18" charset="0"/>
              </a:rPr>
            </a:br>
            <a:r>
              <a:rPr lang="en-US" sz="2000" b="0" i="0" u="none" strike="noStrike" dirty="0">
                <a:solidFill>
                  <a:srgbClr val="000000"/>
                </a:solidFill>
                <a:effectLst/>
                <a:latin typeface="Times New Roman" panose="02020603050405020304" pitchFamily="18" charset="0"/>
                <a:cs typeface="Times New Roman" panose="02020603050405020304" pitchFamily="18" charset="0"/>
              </a:rPr>
              <a:t># Train Model</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model.fit</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train_generator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epochs=10,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validation_data</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validation_generator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br>
              <a:rPr lang="en-US" sz="2000" b="0" dirty="0">
                <a:effectLst/>
                <a:latin typeface="Times New Roman" panose="02020603050405020304" pitchFamily="18" charset="0"/>
                <a:cs typeface="Times New Roman" panose="02020603050405020304" pitchFamily="18" charset="0"/>
              </a:rPr>
            </a:br>
            <a:r>
              <a:rPr lang="en-US" sz="2000" b="0" i="0" u="none" strike="noStrike" dirty="0">
                <a:solidFill>
                  <a:srgbClr val="000000"/>
                </a:solidFill>
                <a:effectLst/>
                <a:latin typeface="Times New Roman" panose="02020603050405020304" pitchFamily="18" charset="0"/>
                <a:cs typeface="Times New Roman" panose="02020603050405020304" pitchFamily="18" charset="0"/>
              </a:rPr>
              <a:t># Convert to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TFLite</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tflite_converter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tf.lite.TFLiteConverter.from_keras_model</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(model)</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tflite_model</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tflite_converter.convert</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with open(</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model_path</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wb</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as f:</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f.write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tflite_model</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Prediction Function</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def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predict_vehicle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image_path</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interpreter = Interpreter(</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model_path</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model_path</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interpreter.allocate_tensors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input_details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interpreter.get_input_details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output_details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interpreter.get_output_details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endParaRPr lang="en-US" sz="2000" b="0" dirty="0">
              <a:effectLst/>
              <a:latin typeface="Times New Roman" panose="02020603050405020304" pitchFamily="18" charset="0"/>
              <a:cs typeface="Times New Roman" panose="02020603050405020304" pitchFamily="18" charset="0"/>
            </a:endParaRPr>
          </a:p>
          <a:p>
            <a:pPr rtl="0"/>
            <a:br>
              <a:rPr lang="en-US" sz="2000" b="0" dirty="0">
                <a:effectLst/>
                <a:latin typeface="Times New Roman" panose="02020603050405020304" pitchFamily="18" charset="0"/>
                <a:cs typeface="Times New Roman" panose="02020603050405020304" pitchFamily="18" charset="0"/>
              </a:rPr>
            </a:br>
            <a:endParaRPr lang="en-US" sz="2000" b="0" dirty="0">
              <a:effectLst/>
              <a:latin typeface="Times New Roman" panose="02020603050405020304" pitchFamily="18" charset="0"/>
              <a:cs typeface="Times New Roman" panose="02020603050405020304" pitchFamily="18" charset="0"/>
            </a:endParaRPr>
          </a:p>
        </p:txBody>
      </p:sp>
      <p:sp>
        <p:nvSpPr>
          <p:cNvPr id="2" name="TextBox 2">
            <a:extLst>
              <a:ext uri="{FF2B5EF4-FFF2-40B4-BE49-F238E27FC236}">
                <a16:creationId xmlns:a16="http://schemas.microsoft.com/office/drawing/2014/main" id="{A663D655-77DC-6C03-4344-BEA78F1C802A}"/>
              </a:ext>
            </a:extLst>
          </p:cNvPr>
          <p:cNvSpPr txBox="1"/>
          <p:nvPr/>
        </p:nvSpPr>
        <p:spPr>
          <a:xfrm>
            <a:off x="-243782" y="185336"/>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IMPLEMENTATION </a:t>
            </a:r>
            <a:r>
              <a:rPr lang="en-US" sz="8000" b="1" dirty="0" err="1">
                <a:solidFill>
                  <a:srgbClr val="002060"/>
                </a:solidFill>
                <a:latin typeface="Georgia" panose="02040502050405020303" pitchFamily="18" charset="0"/>
                <a:ea typeface="Canva Sans Bold"/>
                <a:cs typeface="Times New Roman" panose="02020603050405020304" pitchFamily="18" charset="0"/>
                <a:sym typeface="Canva Sans Bold"/>
              </a:rPr>
              <a:t>contd</a:t>
            </a: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a:t>
            </a:r>
          </a:p>
        </p:txBody>
      </p:sp>
    </p:spTree>
    <p:extLst>
      <p:ext uri="{BB962C8B-B14F-4D97-AF65-F5344CB8AC3E}">
        <p14:creationId xmlns:p14="http://schemas.microsoft.com/office/powerpoint/2010/main" val="1419353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8B3EF-A814-90AA-4A21-19C875CD2C88}"/>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4693C145-DC99-137A-B467-DED08C3A4A8F}"/>
              </a:ext>
            </a:extLst>
          </p:cNvPr>
          <p:cNvSpPr/>
          <p:nvPr/>
        </p:nvSpPr>
        <p:spPr>
          <a:xfrm>
            <a:off x="1217481" y="1866900"/>
            <a:ext cx="15853037" cy="68580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endParaRPr lang="en-IN" dirty="0">
              <a:solidFill>
                <a:schemeClr val="tx1"/>
              </a:solidFill>
            </a:endParaRPr>
          </a:p>
        </p:txBody>
      </p:sp>
      <p:sp>
        <p:nvSpPr>
          <p:cNvPr id="5" name="Slide Number Placeholder 6">
            <a:extLst>
              <a:ext uri="{FF2B5EF4-FFF2-40B4-BE49-F238E27FC236}">
                <a16:creationId xmlns:a16="http://schemas.microsoft.com/office/drawing/2014/main" id="{B2812349-6F99-FD90-7D3D-E02501E9A5A8}"/>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25</a:t>
            </a:fld>
            <a:endParaRPr lang="en-US" sz="1800" dirty="0">
              <a:solidFill>
                <a:schemeClr val="tx1"/>
              </a:solidFill>
            </a:endParaRPr>
          </a:p>
        </p:txBody>
      </p:sp>
      <p:sp>
        <p:nvSpPr>
          <p:cNvPr id="6" name="Footer Placeholder 5">
            <a:extLst>
              <a:ext uri="{FF2B5EF4-FFF2-40B4-BE49-F238E27FC236}">
                <a16:creationId xmlns:a16="http://schemas.microsoft.com/office/drawing/2014/main" id="{43BE5ACC-B353-FD53-50CF-777D347AA7B3}"/>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3" name="TextBox 2">
            <a:extLst>
              <a:ext uri="{FF2B5EF4-FFF2-40B4-BE49-F238E27FC236}">
                <a16:creationId xmlns:a16="http://schemas.microsoft.com/office/drawing/2014/main" id="{18DA9C2C-18EC-4176-2B65-F8F4AC077006}"/>
              </a:ext>
            </a:extLst>
          </p:cNvPr>
          <p:cNvSpPr txBox="1"/>
          <p:nvPr/>
        </p:nvSpPr>
        <p:spPr>
          <a:xfrm>
            <a:off x="1447800" y="2171700"/>
            <a:ext cx="15163800" cy="4093428"/>
          </a:xfrm>
          <a:prstGeom prst="rect">
            <a:avLst/>
          </a:prstGeom>
          <a:noFill/>
        </p:spPr>
        <p:txBody>
          <a:bodyPr wrap="square" rtlCol="0">
            <a:spAutoFit/>
          </a:bodyPr>
          <a:lstStyle/>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image = cv2.imread(</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image_path</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image = cv2.cvtColor(image, cv2.COLOR_BGR2RGB)</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image = cv2.resize(image, (150, 150))</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image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np.expand_dims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image.astype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(np.float32) / 255.0, axis=0)</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interpreter.set_tensor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input_details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[0]['index'], image)</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interpreter.invoke</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output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interpreter.get_tensor</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output_details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[0]['index'])</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predicted_class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np.argmax</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(output[0])</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class_labels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{v: k for k, v in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train_generator.class_indices.items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 Correct Mapping</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endParaRPr lang="en-US" sz="2000" b="0" dirty="0">
              <a:effectLst/>
              <a:latin typeface="Times New Roman" panose="02020603050405020304" pitchFamily="18" charset="0"/>
              <a:cs typeface="Times New Roman" panose="02020603050405020304" pitchFamily="18" charset="0"/>
            </a:endParaRPr>
          </a:p>
          <a:p>
            <a:pPr rtl="0"/>
            <a:r>
              <a:rPr lang="en-US" sz="2000" b="0" i="0" u="none" strike="noStrike" dirty="0">
                <a:solidFill>
                  <a:srgbClr val="000000"/>
                </a:solidFill>
                <a:effectLst/>
                <a:latin typeface="Times New Roman" panose="02020603050405020304" pitchFamily="18" charset="0"/>
                <a:cs typeface="Times New Roman" panose="02020603050405020304" pitchFamily="18" charset="0"/>
              </a:rPr>
              <a:t>    return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f"Prediction</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class_labels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predicted_class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(Confidence: {output[0][</a:t>
            </a:r>
            <a:r>
              <a:rPr lang="en-US" sz="2000" b="0" i="0" u="none" strike="noStrike" dirty="0" err="1">
                <a:solidFill>
                  <a:srgbClr val="000000"/>
                </a:solidFill>
                <a:effectLst/>
                <a:latin typeface="Times New Roman" panose="02020603050405020304" pitchFamily="18" charset="0"/>
                <a:cs typeface="Times New Roman" panose="02020603050405020304" pitchFamily="18" charset="0"/>
              </a:rPr>
              <a:t>predicted_class</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]:.2f})"</a:t>
            </a:r>
            <a:endParaRPr lang="en-US" sz="2000" b="0" dirty="0">
              <a:effectLst/>
              <a:latin typeface="Times New Roman" panose="02020603050405020304" pitchFamily="18" charset="0"/>
              <a:cs typeface="Times New Roman" panose="02020603050405020304" pitchFamily="18" charset="0"/>
            </a:endParaRPr>
          </a:p>
        </p:txBody>
      </p:sp>
      <p:sp>
        <p:nvSpPr>
          <p:cNvPr id="2" name="TextBox 2">
            <a:extLst>
              <a:ext uri="{FF2B5EF4-FFF2-40B4-BE49-F238E27FC236}">
                <a16:creationId xmlns:a16="http://schemas.microsoft.com/office/drawing/2014/main" id="{C72E2BE5-BD10-FE29-9FBF-C46F03156B6D}"/>
              </a:ext>
            </a:extLst>
          </p:cNvPr>
          <p:cNvSpPr txBox="1"/>
          <p:nvPr/>
        </p:nvSpPr>
        <p:spPr>
          <a:xfrm>
            <a:off x="-243782" y="185336"/>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IMPLEMENTATION </a:t>
            </a:r>
            <a:r>
              <a:rPr lang="en-US" sz="8000" b="1" dirty="0" err="1">
                <a:solidFill>
                  <a:srgbClr val="002060"/>
                </a:solidFill>
                <a:latin typeface="Georgia" panose="02040502050405020303" pitchFamily="18" charset="0"/>
                <a:ea typeface="Canva Sans Bold"/>
                <a:cs typeface="Times New Roman" panose="02020603050405020304" pitchFamily="18" charset="0"/>
                <a:sym typeface="Canva Sans Bold"/>
              </a:rPr>
              <a:t>contd</a:t>
            </a: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a:t>
            </a:r>
          </a:p>
        </p:txBody>
      </p:sp>
    </p:spTree>
    <p:extLst>
      <p:ext uri="{BB962C8B-B14F-4D97-AF65-F5344CB8AC3E}">
        <p14:creationId xmlns:p14="http://schemas.microsoft.com/office/powerpoint/2010/main" val="24836535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A1BAF8-F8F8-6756-625C-D5D34EFBEEBC}"/>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3F84A56C-20D5-763D-2B48-D6C286D8DAC8}"/>
              </a:ext>
            </a:extLst>
          </p:cNvPr>
          <p:cNvSpPr/>
          <p:nvPr/>
        </p:nvSpPr>
        <p:spPr>
          <a:xfrm>
            <a:off x="1217481" y="1943099"/>
            <a:ext cx="15853037" cy="7619999"/>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endParaRPr lang="en-IN" dirty="0">
              <a:solidFill>
                <a:schemeClr val="tx1"/>
              </a:solidFill>
            </a:endParaRPr>
          </a:p>
        </p:txBody>
      </p:sp>
      <p:sp>
        <p:nvSpPr>
          <p:cNvPr id="5" name="Slide Number Placeholder 6">
            <a:extLst>
              <a:ext uri="{FF2B5EF4-FFF2-40B4-BE49-F238E27FC236}">
                <a16:creationId xmlns:a16="http://schemas.microsoft.com/office/drawing/2014/main" id="{DDDB03BB-EAA6-4C5F-93C1-AE8BEFF47A4A}"/>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26</a:t>
            </a:fld>
            <a:endParaRPr lang="en-US" sz="1800" dirty="0">
              <a:solidFill>
                <a:schemeClr val="tx1"/>
              </a:solidFill>
            </a:endParaRPr>
          </a:p>
        </p:txBody>
      </p:sp>
      <p:sp>
        <p:nvSpPr>
          <p:cNvPr id="6" name="Footer Placeholder 5">
            <a:extLst>
              <a:ext uri="{FF2B5EF4-FFF2-40B4-BE49-F238E27FC236}">
                <a16:creationId xmlns:a16="http://schemas.microsoft.com/office/drawing/2014/main" id="{A90D79FB-58A9-296C-9898-0B578503F0ED}"/>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3" name="TextBox 2">
            <a:extLst>
              <a:ext uri="{FF2B5EF4-FFF2-40B4-BE49-F238E27FC236}">
                <a16:creationId xmlns:a16="http://schemas.microsoft.com/office/drawing/2014/main" id="{899AF9BC-A55C-CD1E-535C-D6822D9FB062}"/>
              </a:ext>
            </a:extLst>
          </p:cNvPr>
          <p:cNvSpPr txBox="1"/>
          <p:nvPr/>
        </p:nvSpPr>
        <p:spPr>
          <a:xfrm>
            <a:off x="1447800" y="2019300"/>
            <a:ext cx="15163800" cy="8094524"/>
          </a:xfrm>
          <a:prstGeom prst="rect">
            <a:avLst/>
          </a:prstGeom>
          <a:noFill/>
        </p:spPr>
        <p:txBody>
          <a:bodyPr wrap="square" rtlCol="0">
            <a:spAutoFit/>
          </a:bodyPr>
          <a:lstStyle/>
          <a:p>
            <a:pPr rtl="0"/>
            <a:r>
              <a:rPr lang="en-US" sz="2000" b="0" dirty="0">
                <a:effectLst/>
                <a:latin typeface="Times New Roman" panose="02020603050405020304" pitchFamily="18" charset="0"/>
                <a:cs typeface="Times New Roman" panose="02020603050405020304" pitchFamily="18" charset="0"/>
              </a:rPr>
              <a:t>app = Flask(__name__)</a:t>
            </a:r>
          </a:p>
          <a:p>
            <a:pPr rtl="0"/>
            <a:endParaRPr lang="en-US" sz="2000" b="0" dirty="0">
              <a:effectLst/>
              <a:latin typeface="Times New Roman" panose="02020603050405020304" pitchFamily="18" charset="0"/>
              <a:cs typeface="Times New Roman" panose="02020603050405020304" pitchFamily="18" charset="0"/>
            </a:endParaRPr>
          </a:p>
          <a:p>
            <a:pPr rtl="0"/>
            <a:r>
              <a:rPr lang="en-US" sz="2000" b="0" dirty="0">
                <a:effectLst/>
                <a:latin typeface="Times New Roman" panose="02020603050405020304" pitchFamily="18" charset="0"/>
                <a:cs typeface="Times New Roman" panose="02020603050405020304" pitchFamily="18" charset="0"/>
              </a:rPr>
              <a:t># Directory to save images</a:t>
            </a:r>
          </a:p>
          <a:p>
            <a:pPr rtl="0"/>
            <a:r>
              <a:rPr lang="en-US" sz="2000" b="0" dirty="0">
                <a:effectLst/>
                <a:latin typeface="Times New Roman" panose="02020603050405020304" pitchFamily="18" charset="0"/>
                <a:cs typeface="Times New Roman" panose="02020603050405020304" pitchFamily="18" charset="0"/>
              </a:rPr>
              <a:t>UPLOAD_FOLDER = 'uploads'</a:t>
            </a:r>
          </a:p>
          <a:p>
            <a:pPr rtl="0"/>
            <a:r>
              <a:rPr lang="en-US" sz="2000" b="0" dirty="0" err="1">
                <a:effectLst/>
                <a:latin typeface="Times New Roman" panose="02020603050405020304" pitchFamily="18" charset="0"/>
                <a:cs typeface="Times New Roman" panose="02020603050405020304" pitchFamily="18" charset="0"/>
              </a:rPr>
              <a:t>os.makedirs</a:t>
            </a:r>
            <a:r>
              <a:rPr lang="en-US" sz="2000" b="0" dirty="0">
                <a:effectLst/>
                <a:latin typeface="Times New Roman" panose="02020603050405020304" pitchFamily="18" charset="0"/>
                <a:cs typeface="Times New Roman" panose="02020603050405020304" pitchFamily="18" charset="0"/>
              </a:rPr>
              <a:t>(UPLOAD_FOLDER, </a:t>
            </a:r>
            <a:r>
              <a:rPr lang="en-US" sz="2000" b="0" dirty="0" err="1">
                <a:effectLst/>
                <a:latin typeface="Times New Roman" panose="02020603050405020304" pitchFamily="18" charset="0"/>
                <a:cs typeface="Times New Roman" panose="02020603050405020304" pitchFamily="18" charset="0"/>
              </a:rPr>
              <a:t>exist_ok</a:t>
            </a:r>
            <a:r>
              <a:rPr lang="en-US" sz="2000" b="0" dirty="0">
                <a:effectLst/>
                <a:latin typeface="Times New Roman" panose="02020603050405020304" pitchFamily="18" charset="0"/>
                <a:cs typeface="Times New Roman" panose="02020603050405020304" pitchFamily="18" charset="0"/>
              </a:rPr>
              <a:t>=True)</a:t>
            </a:r>
          </a:p>
          <a:p>
            <a:pPr rtl="0"/>
            <a:endParaRPr lang="en-US" sz="2000" b="0" dirty="0">
              <a:effectLst/>
              <a:latin typeface="Times New Roman" panose="02020603050405020304" pitchFamily="18" charset="0"/>
              <a:cs typeface="Times New Roman" panose="02020603050405020304" pitchFamily="18" charset="0"/>
            </a:endParaRPr>
          </a:p>
          <a:p>
            <a:pPr rtl="0"/>
            <a:r>
              <a:rPr lang="en-US" sz="2000" b="0" dirty="0">
                <a:effectLst/>
                <a:latin typeface="Times New Roman" panose="02020603050405020304" pitchFamily="18" charset="0"/>
                <a:cs typeface="Times New Roman" panose="02020603050405020304" pitchFamily="18" charset="0"/>
              </a:rPr>
              <a:t># Load </a:t>
            </a:r>
            <a:r>
              <a:rPr lang="en-US" sz="2000" b="0" dirty="0" err="1">
                <a:effectLst/>
                <a:latin typeface="Times New Roman" panose="02020603050405020304" pitchFamily="18" charset="0"/>
                <a:cs typeface="Times New Roman" panose="02020603050405020304" pitchFamily="18" charset="0"/>
              </a:rPr>
              <a:t>TFLite</a:t>
            </a:r>
            <a:r>
              <a:rPr lang="en-US" sz="2000" b="0" dirty="0">
                <a:effectLst/>
                <a:latin typeface="Times New Roman" panose="02020603050405020304" pitchFamily="18" charset="0"/>
                <a:cs typeface="Times New Roman" panose="02020603050405020304" pitchFamily="18" charset="0"/>
              </a:rPr>
              <a:t> model and allocate tensors</a:t>
            </a:r>
          </a:p>
          <a:p>
            <a:pPr rtl="0"/>
            <a:r>
              <a:rPr lang="en-US" sz="2000" b="0" dirty="0">
                <a:effectLst/>
                <a:latin typeface="Times New Roman" panose="02020603050405020304" pitchFamily="18" charset="0"/>
                <a:cs typeface="Times New Roman" panose="02020603050405020304" pitchFamily="18" charset="0"/>
              </a:rPr>
              <a:t>def </a:t>
            </a:r>
            <a:r>
              <a:rPr lang="en-US" sz="2000" b="0" dirty="0" err="1">
                <a:effectLst/>
                <a:latin typeface="Times New Roman" panose="02020603050405020304" pitchFamily="18" charset="0"/>
                <a:cs typeface="Times New Roman" panose="02020603050405020304" pitchFamily="18" charset="0"/>
              </a:rPr>
              <a:t>load_tflite_model</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model_path</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interpreter = </a:t>
            </a:r>
            <a:r>
              <a:rPr lang="en-US" sz="2000" b="0" dirty="0" err="1">
                <a:effectLst/>
                <a:latin typeface="Times New Roman" panose="02020603050405020304" pitchFamily="18" charset="0"/>
                <a:cs typeface="Times New Roman" panose="02020603050405020304" pitchFamily="18" charset="0"/>
              </a:rPr>
              <a:t>tf.lite.Interpreter</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model_path</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model_path</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interpreter.allocate_tensors</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return interpreter</a:t>
            </a:r>
          </a:p>
          <a:p>
            <a:pPr rtl="0"/>
            <a:endParaRPr lang="en-US" sz="2000" b="0" dirty="0">
              <a:effectLst/>
              <a:latin typeface="Times New Roman" panose="02020603050405020304" pitchFamily="18" charset="0"/>
              <a:cs typeface="Times New Roman" panose="02020603050405020304" pitchFamily="18" charset="0"/>
            </a:endParaRPr>
          </a:p>
          <a:p>
            <a:pPr rtl="0"/>
            <a:r>
              <a:rPr lang="en-US" sz="2000" b="0" dirty="0">
                <a:effectLst/>
                <a:latin typeface="Times New Roman" panose="02020603050405020304" pitchFamily="18" charset="0"/>
                <a:cs typeface="Times New Roman" panose="02020603050405020304" pitchFamily="18" charset="0"/>
              </a:rPr>
              <a:t># Preprocess the input image</a:t>
            </a:r>
          </a:p>
          <a:p>
            <a:pPr rtl="0"/>
            <a:r>
              <a:rPr lang="en-US" sz="2000" b="0" dirty="0">
                <a:effectLst/>
                <a:latin typeface="Times New Roman" panose="02020603050405020304" pitchFamily="18" charset="0"/>
                <a:cs typeface="Times New Roman" panose="02020603050405020304" pitchFamily="18" charset="0"/>
              </a:rPr>
              <a:t>def </a:t>
            </a:r>
            <a:r>
              <a:rPr lang="en-US" sz="2000" b="0" dirty="0" err="1">
                <a:effectLst/>
                <a:latin typeface="Times New Roman" panose="02020603050405020304" pitchFamily="18" charset="0"/>
                <a:cs typeface="Times New Roman" panose="02020603050405020304" pitchFamily="18" charset="0"/>
              </a:rPr>
              <a:t>preprocess_image</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image_path</a:t>
            </a:r>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input_shape</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img</a:t>
            </a:r>
            <a:r>
              <a:rPr lang="en-US" sz="2000" b="0" dirty="0">
                <a:effectLst/>
                <a:latin typeface="Times New Roman" panose="02020603050405020304" pitchFamily="18" charset="0"/>
                <a:cs typeface="Times New Roman" panose="02020603050405020304" pitchFamily="18" charset="0"/>
              </a:rPr>
              <a:t> = cv2.imread(</a:t>
            </a:r>
            <a:r>
              <a:rPr lang="en-US" sz="2000" b="0" dirty="0" err="1">
                <a:effectLst/>
                <a:latin typeface="Times New Roman" panose="02020603050405020304" pitchFamily="18" charset="0"/>
                <a:cs typeface="Times New Roman" panose="02020603050405020304" pitchFamily="18" charset="0"/>
              </a:rPr>
              <a:t>image_path</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img</a:t>
            </a:r>
            <a:r>
              <a:rPr lang="en-US" sz="2000" b="0" dirty="0">
                <a:effectLst/>
                <a:latin typeface="Times New Roman" panose="02020603050405020304" pitchFamily="18" charset="0"/>
                <a:cs typeface="Times New Roman" panose="02020603050405020304" pitchFamily="18" charset="0"/>
              </a:rPr>
              <a:t> = cv2.resize(</a:t>
            </a:r>
            <a:r>
              <a:rPr lang="en-US" sz="2000" b="0" dirty="0" err="1">
                <a:effectLst/>
                <a:latin typeface="Times New Roman" panose="02020603050405020304" pitchFamily="18" charset="0"/>
                <a:cs typeface="Times New Roman" panose="02020603050405020304" pitchFamily="18" charset="0"/>
              </a:rPr>
              <a:t>img</a:t>
            </a:r>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input_shape</a:t>
            </a:r>
            <a:r>
              <a:rPr lang="en-US" sz="2000" b="0" dirty="0">
                <a:effectLst/>
                <a:latin typeface="Times New Roman" panose="02020603050405020304" pitchFamily="18" charset="0"/>
                <a:cs typeface="Times New Roman" panose="02020603050405020304" pitchFamily="18" charset="0"/>
              </a:rPr>
              <a:t>[1], </a:t>
            </a:r>
            <a:r>
              <a:rPr lang="en-US" sz="2000" b="0" dirty="0" err="1">
                <a:effectLst/>
                <a:latin typeface="Times New Roman" panose="02020603050405020304" pitchFamily="18" charset="0"/>
                <a:cs typeface="Times New Roman" panose="02020603050405020304" pitchFamily="18" charset="0"/>
              </a:rPr>
              <a:t>input_shape</a:t>
            </a:r>
            <a:r>
              <a:rPr lang="en-US" sz="2000" b="0" dirty="0">
                <a:effectLst/>
                <a:latin typeface="Times New Roman" panose="02020603050405020304" pitchFamily="18" charset="0"/>
                <a:cs typeface="Times New Roman" panose="02020603050405020304" pitchFamily="18" charset="0"/>
              </a:rPr>
              <a:t>[2]))  # Resize to model input size</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img</a:t>
            </a:r>
            <a:r>
              <a:rPr lang="en-US" sz="2000" b="0" dirty="0">
                <a:effectLst/>
                <a:latin typeface="Times New Roman" panose="02020603050405020304" pitchFamily="18" charset="0"/>
                <a:cs typeface="Times New Roman" panose="02020603050405020304" pitchFamily="18" charset="0"/>
              </a:rPr>
              <a:t> = </a:t>
            </a:r>
            <a:r>
              <a:rPr lang="en-US" sz="2000" b="0" dirty="0" err="1">
                <a:effectLst/>
                <a:latin typeface="Times New Roman" panose="02020603050405020304" pitchFamily="18" charset="0"/>
                <a:cs typeface="Times New Roman" panose="02020603050405020304" pitchFamily="18" charset="0"/>
              </a:rPr>
              <a:t>img</a:t>
            </a:r>
            <a:r>
              <a:rPr lang="en-US" sz="2000" b="0" dirty="0">
                <a:effectLst/>
                <a:latin typeface="Times New Roman" panose="02020603050405020304" pitchFamily="18" charset="0"/>
                <a:cs typeface="Times New Roman" panose="02020603050405020304" pitchFamily="18" charset="0"/>
              </a:rPr>
              <a:t> / 255.0  # Normalize</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img</a:t>
            </a:r>
            <a:r>
              <a:rPr lang="en-US" sz="2000" b="0" dirty="0">
                <a:effectLst/>
                <a:latin typeface="Times New Roman" panose="02020603050405020304" pitchFamily="18" charset="0"/>
                <a:cs typeface="Times New Roman" panose="02020603050405020304" pitchFamily="18" charset="0"/>
              </a:rPr>
              <a:t> = </a:t>
            </a:r>
            <a:r>
              <a:rPr lang="en-US" sz="2000" b="0" dirty="0" err="1">
                <a:effectLst/>
                <a:latin typeface="Times New Roman" panose="02020603050405020304" pitchFamily="18" charset="0"/>
                <a:cs typeface="Times New Roman" panose="02020603050405020304" pitchFamily="18" charset="0"/>
              </a:rPr>
              <a:t>np.expand_dims</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img</a:t>
            </a:r>
            <a:r>
              <a:rPr lang="en-US" sz="2000" b="0" dirty="0">
                <a:effectLst/>
                <a:latin typeface="Times New Roman" panose="02020603050405020304" pitchFamily="18" charset="0"/>
                <a:cs typeface="Times New Roman" panose="02020603050405020304" pitchFamily="18" charset="0"/>
              </a:rPr>
              <a:t>, axis=0).</a:t>
            </a:r>
            <a:r>
              <a:rPr lang="en-US" sz="2000" b="0" dirty="0" err="1">
                <a:effectLst/>
                <a:latin typeface="Times New Roman" panose="02020603050405020304" pitchFamily="18" charset="0"/>
                <a:cs typeface="Times New Roman" panose="02020603050405020304" pitchFamily="18" charset="0"/>
              </a:rPr>
              <a:t>astype</a:t>
            </a:r>
            <a:r>
              <a:rPr lang="en-US" sz="2000" b="0" dirty="0">
                <a:effectLst/>
                <a:latin typeface="Times New Roman" panose="02020603050405020304" pitchFamily="18" charset="0"/>
                <a:cs typeface="Times New Roman" panose="02020603050405020304" pitchFamily="18" charset="0"/>
              </a:rPr>
              <a:t>(np.float32)  # Add batch dimension</a:t>
            </a:r>
          </a:p>
          <a:p>
            <a:pPr rtl="0"/>
            <a:r>
              <a:rPr lang="en-US" sz="2000" b="0" dirty="0">
                <a:effectLst/>
                <a:latin typeface="Times New Roman" panose="02020603050405020304" pitchFamily="18" charset="0"/>
                <a:cs typeface="Times New Roman" panose="02020603050405020304" pitchFamily="18" charset="0"/>
              </a:rPr>
              <a:t>    return </a:t>
            </a:r>
            <a:r>
              <a:rPr lang="en-US" sz="2000" b="0" dirty="0" err="1">
                <a:effectLst/>
                <a:latin typeface="Times New Roman" panose="02020603050405020304" pitchFamily="18" charset="0"/>
                <a:cs typeface="Times New Roman" panose="02020603050405020304" pitchFamily="18" charset="0"/>
              </a:rPr>
              <a:t>img</a:t>
            </a:r>
            <a:endParaRPr lang="en-US" sz="2000" b="0" dirty="0">
              <a:effectLst/>
              <a:latin typeface="Times New Roman" panose="02020603050405020304" pitchFamily="18" charset="0"/>
              <a:cs typeface="Times New Roman" panose="02020603050405020304" pitchFamily="18" charset="0"/>
            </a:endParaRPr>
          </a:p>
          <a:p>
            <a:pPr rtl="0"/>
            <a:endParaRPr lang="en-US" sz="2000" b="0" dirty="0">
              <a:effectLst/>
              <a:latin typeface="Times New Roman" panose="02020603050405020304" pitchFamily="18" charset="0"/>
              <a:cs typeface="Times New Roman" panose="02020603050405020304" pitchFamily="18" charset="0"/>
            </a:endParaRPr>
          </a:p>
          <a:p>
            <a:pPr rtl="0"/>
            <a:r>
              <a:rPr lang="en-US" sz="2000" b="0" dirty="0">
                <a:effectLst/>
                <a:latin typeface="Times New Roman" panose="02020603050405020304" pitchFamily="18" charset="0"/>
                <a:cs typeface="Times New Roman" panose="02020603050405020304" pitchFamily="18" charset="0"/>
              </a:rPr>
              <a:t># Run inference on the image</a:t>
            </a:r>
          </a:p>
          <a:p>
            <a:pPr rtl="0"/>
            <a:r>
              <a:rPr lang="en-US" sz="2000" b="0" dirty="0">
                <a:effectLst/>
                <a:latin typeface="Times New Roman" panose="02020603050405020304" pitchFamily="18" charset="0"/>
                <a:cs typeface="Times New Roman" panose="02020603050405020304" pitchFamily="18" charset="0"/>
              </a:rPr>
              <a:t>def </a:t>
            </a:r>
            <a:r>
              <a:rPr lang="en-US" sz="2000" b="0" dirty="0" err="1">
                <a:effectLst/>
                <a:latin typeface="Times New Roman" panose="02020603050405020304" pitchFamily="18" charset="0"/>
                <a:cs typeface="Times New Roman" panose="02020603050405020304" pitchFamily="18" charset="0"/>
              </a:rPr>
              <a:t>classify_image</a:t>
            </a:r>
            <a:r>
              <a:rPr lang="en-US" sz="2000" b="0" dirty="0">
                <a:effectLst/>
                <a:latin typeface="Times New Roman" panose="02020603050405020304" pitchFamily="18" charset="0"/>
                <a:cs typeface="Times New Roman" panose="02020603050405020304" pitchFamily="18" charset="0"/>
              </a:rPr>
              <a:t>(interpreter, </a:t>
            </a:r>
            <a:r>
              <a:rPr lang="en-US" sz="2000" b="0" dirty="0" err="1">
                <a:effectLst/>
                <a:latin typeface="Times New Roman" panose="02020603050405020304" pitchFamily="18" charset="0"/>
                <a:cs typeface="Times New Roman" panose="02020603050405020304" pitchFamily="18" charset="0"/>
              </a:rPr>
              <a:t>image_path</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input_details</a:t>
            </a:r>
            <a:r>
              <a:rPr lang="en-US" sz="2000" b="0" dirty="0">
                <a:effectLst/>
                <a:latin typeface="Times New Roman" panose="02020603050405020304" pitchFamily="18" charset="0"/>
                <a:cs typeface="Times New Roman" panose="02020603050405020304" pitchFamily="18" charset="0"/>
              </a:rPr>
              <a:t> = </a:t>
            </a:r>
            <a:r>
              <a:rPr lang="en-US" sz="2000" b="0" dirty="0" err="1">
                <a:effectLst/>
                <a:latin typeface="Times New Roman" panose="02020603050405020304" pitchFamily="18" charset="0"/>
                <a:cs typeface="Times New Roman" panose="02020603050405020304" pitchFamily="18" charset="0"/>
              </a:rPr>
              <a:t>interpreter.get_input_details</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output_details</a:t>
            </a:r>
            <a:r>
              <a:rPr lang="en-US" sz="2000" b="0" dirty="0">
                <a:effectLst/>
                <a:latin typeface="Times New Roman" panose="02020603050405020304" pitchFamily="18" charset="0"/>
                <a:cs typeface="Times New Roman" panose="02020603050405020304" pitchFamily="18" charset="0"/>
              </a:rPr>
              <a:t> = </a:t>
            </a:r>
            <a:r>
              <a:rPr lang="en-US" sz="2000" b="0" dirty="0" err="1">
                <a:effectLst/>
                <a:latin typeface="Times New Roman" panose="02020603050405020304" pitchFamily="18" charset="0"/>
                <a:cs typeface="Times New Roman" panose="02020603050405020304" pitchFamily="18" charset="0"/>
              </a:rPr>
              <a:t>interpreter.get_output_details</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a:t>
            </a:r>
          </a:p>
          <a:p>
            <a:pPr rtl="0"/>
            <a:r>
              <a:rPr lang="en-US" sz="2000" b="0" dirty="0">
                <a:effectLst/>
                <a:latin typeface="Times New Roman" panose="02020603050405020304" pitchFamily="18" charset="0"/>
                <a:cs typeface="Times New Roman" panose="02020603050405020304" pitchFamily="18" charset="0"/>
              </a:rPr>
              <a:t>    </a:t>
            </a:r>
          </a:p>
        </p:txBody>
      </p:sp>
      <p:sp>
        <p:nvSpPr>
          <p:cNvPr id="2" name="TextBox 2">
            <a:extLst>
              <a:ext uri="{FF2B5EF4-FFF2-40B4-BE49-F238E27FC236}">
                <a16:creationId xmlns:a16="http://schemas.microsoft.com/office/drawing/2014/main" id="{897E1BB6-132C-A6C1-278E-F3D9A3D088DB}"/>
              </a:ext>
            </a:extLst>
          </p:cNvPr>
          <p:cNvSpPr txBox="1"/>
          <p:nvPr/>
        </p:nvSpPr>
        <p:spPr>
          <a:xfrm>
            <a:off x="-243782" y="-28901"/>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IMPLEMENTATION</a:t>
            </a:r>
          </a:p>
        </p:txBody>
      </p:sp>
      <p:sp>
        <p:nvSpPr>
          <p:cNvPr id="4" name="TextBox 3">
            <a:extLst>
              <a:ext uri="{FF2B5EF4-FFF2-40B4-BE49-F238E27FC236}">
                <a16:creationId xmlns:a16="http://schemas.microsoft.com/office/drawing/2014/main" id="{98DB59EA-80E8-261C-432F-4909FC2F855B}"/>
              </a:ext>
            </a:extLst>
          </p:cNvPr>
          <p:cNvSpPr txBox="1"/>
          <p:nvPr/>
        </p:nvSpPr>
        <p:spPr>
          <a:xfrm>
            <a:off x="-106561" y="607348"/>
            <a:ext cx="10393561" cy="1335750"/>
          </a:xfrm>
          <a:prstGeom prst="rect">
            <a:avLst/>
          </a:prstGeom>
        </p:spPr>
        <p:txBody>
          <a:bodyPr wrap="square" lIns="0" tIns="0" rIns="0" bIns="0" rtlCol="0" anchor="t">
            <a:spAutoFit/>
          </a:bodyPr>
          <a:lstStyle/>
          <a:p>
            <a:pPr algn="ctr">
              <a:lnSpc>
                <a:spcPts val="12880"/>
              </a:lnSpc>
            </a:pPr>
            <a:r>
              <a:rPr lang="en-IN" sz="3200" b="1" dirty="0">
                <a:latin typeface="Times New Roman" panose="02020603050405020304" pitchFamily="18" charset="0"/>
                <a:cs typeface="Times New Roman" panose="02020603050405020304" pitchFamily="18" charset="0"/>
              </a:rPr>
              <a:t>Flask Server Code for Vehicle Classification</a:t>
            </a:r>
            <a:endParaRPr lang="en-US" sz="3200" b="1" dirty="0">
              <a:latin typeface="Times New Roman" panose="02020603050405020304" pitchFamily="18" charset="0"/>
              <a:ea typeface="Canva Sans Bold"/>
              <a:cs typeface="Times New Roman" panose="02020603050405020304" pitchFamily="18" charset="0"/>
              <a:sym typeface="Canva Sans Bold"/>
            </a:endParaRPr>
          </a:p>
        </p:txBody>
      </p:sp>
    </p:spTree>
    <p:extLst>
      <p:ext uri="{BB962C8B-B14F-4D97-AF65-F5344CB8AC3E}">
        <p14:creationId xmlns:p14="http://schemas.microsoft.com/office/powerpoint/2010/main" val="3164175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A06B41-B323-8BFD-7437-5490B1CC39A6}"/>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28A6F42D-5EE0-91DF-423C-EEBDB977B9FA}"/>
              </a:ext>
            </a:extLst>
          </p:cNvPr>
          <p:cNvSpPr/>
          <p:nvPr/>
        </p:nvSpPr>
        <p:spPr>
          <a:xfrm>
            <a:off x="1217481" y="1866900"/>
            <a:ext cx="15853037" cy="68580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endParaRPr lang="en-IN" dirty="0">
              <a:solidFill>
                <a:schemeClr val="tx1"/>
              </a:solidFill>
            </a:endParaRPr>
          </a:p>
        </p:txBody>
      </p:sp>
      <p:sp>
        <p:nvSpPr>
          <p:cNvPr id="5" name="Slide Number Placeholder 6">
            <a:extLst>
              <a:ext uri="{FF2B5EF4-FFF2-40B4-BE49-F238E27FC236}">
                <a16:creationId xmlns:a16="http://schemas.microsoft.com/office/drawing/2014/main" id="{67D7601C-2C74-0616-F15A-C2AB4F0DC75A}"/>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27</a:t>
            </a:fld>
            <a:endParaRPr lang="en-US" sz="1800" dirty="0">
              <a:solidFill>
                <a:schemeClr val="tx1"/>
              </a:solidFill>
            </a:endParaRPr>
          </a:p>
        </p:txBody>
      </p:sp>
      <p:sp>
        <p:nvSpPr>
          <p:cNvPr id="6" name="Footer Placeholder 5">
            <a:extLst>
              <a:ext uri="{FF2B5EF4-FFF2-40B4-BE49-F238E27FC236}">
                <a16:creationId xmlns:a16="http://schemas.microsoft.com/office/drawing/2014/main" id="{A1EF5400-11E4-D6ED-6C01-B8FB49E31830}"/>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3" name="TextBox 2">
            <a:extLst>
              <a:ext uri="{FF2B5EF4-FFF2-40B4-BE49-F238E27FC236}">
                <a16:creationId xmlns:a16="http://schemas.microsoft.com/office/drawing/2014/main" id="{3CC59BCE-A977-CDC1-755F-287F78F9957B}"/>
              </a:ext>
            </a:extLst>
          </p:cNvPr>
          <p:cNvSpPr txBox="1"/>
          <p:nvPr/>
        </p:nvSpPr>
        <p:spPr>
          <a:xfrm>
            <a:off x="1447800" y="1943100"/>
            <a:ext cx="15163800" cy="7171194"/>
          </a:xfrm>
          <a:prstGeom prst="rect">
            <a:avLst/>
          </a:prstGeom>
          <a:noFill/>
        </p:spPr>
        <p:txBody>
          <a:bodyPr wrap="square" rtlCol="0">
            <a:spAutoFit/>
          </a:bodyPr>
          <a:lstStyle/>
          <a:p>
            <a:pPr rtl="0"/>
            <a:r>
              <a:rPr lang="en-US" sz="2000" b="0" dirty="0">
                <a:effectLst/>
                <a:latin typeface="Times New Roman" panose="02020603050405020304" pitchFamily="18" charset="0"/>
                <a:cs typeface="Times New Roman" panose="02020603050405020304" pitchFamily="18" charset="0"/>
              </a:rPr>
              <a:t># Get input shape</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input_shape</a:t>
            </a:r>
            <a:r>
              <a:rPr lang="en-US" sz="2000" b="0" dirty="0">
                <a:effectLst/>
                <a:latin typeface="Times New Roman" panose="02020603050405020304" pitchFamily="18" charset="0"/>
                <a:cs typeface="Times New Roman" panose="02020603050405020304" pitchFamily="18" charset="0"/>
              </a:rPr>
              <a:t> = </a:t>
            </a:r>
            <a:r>
              <a:rPr lang="en-US" sz="2000" b="0" dirty="0" err="1">
                <a:effectLst/>
                <a:latin typeface="Times New Roman" panose="02020603050405020304" pitchFamily="18" charset="0"/>
                <a:cs typeface="Times New Roman" panose="02020603050405020304" pitchFamily="18" charset="0"/>
              </a:rPr>
              <a:t>input_details</a:t>
            </a:r>
            <a:r>
              <a:rPr lang="en-US" sz="2000" b="0" dirty="0">
                <a:effectLst/>
                <a:latin typeface="Times New Roman" panose="02020603050405020304" pitchFamily="18" charset="0"/>
                <a:cs typeface="Times New Roman" panose="02020603050405020304" pitchFamily="18" charset="0"/>
              </a:rPr>
              <a:t>[0]['shape']</a:t>
            </a:r>
          </a:p>
          <a:p>
            <a:pPr rtl="0"/>
            <a:r>
              <a:rPr lang="en-US" sz="2000" b="0" dirty="0">
                <a:effectLst/>
                <a:latin typeface="Times New Roman" panose="02020603050405020304" pitchFamily="18" charset="0"/>
                <a:cs typeface="Times New Roman" panose="02020603050405020304" pitchFamily="18" charset="0"/>
              </a:rPr>
              <a:t>    </a:t>
            </a:r>
          </a:p>
          <a:p>
            <a:pPr rtl="0"/>
            <a:r>
              <a:rPr lang="en-US" sz="2000" b="0" dirty="0">
                <a:effectLst/>
                <a:latin typeface="Times New Roman" panose="02020603050405020304" pitchFamily="18" charset="0"/>
                <a:cs typeface="Times New Roman" panose="02020603050405020304" pitchFamily="18" charset="0"/>
              </a:rPr>
              <a:t>    # Preprocess image</a:t>
            </a:r>
          </a:p>
          <a:p>
            <a:pPr rtl="0"/>
            <a:r>
              <a:rPr lang="en-US" sz="2000" b="0" dirty="0">
                <a:effectLst/>
                <a:latin typeface="Times New Roman" panose="02020603050405020304" pitchFamily="18" charset="0"/>
                <a:cs typeface="Times New Roman" panose="02020603050405020304" pitchFamily="18" charset="0"/>
              </a:rPr>
              <a:t>    image = </a:t>
            </a:r>
            <a:r>
              <a:rPr lang="en-US" sz="2000" b="0" dirty="0" err="1">
                <a:effectLst/>
                <a:latin typeface="Times New Roman" panose="02020603050405020304" pitchFamily="18" charset="0"/>
                <a:cs typeface="Times New Roman" panose="02020603050405020304" pitchFamily="18" charset="0"/>
              </a:rPr>
              <a:t>preprocess_image</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image_path</a:t>
            </a:r>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input_shape</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a:t>
            </a:r>
          </a:p>
          <a:p>
            <a:pPr rtl="0"/>
            <a:r>
              <a:rPr lang="en-US" sz="2000" b="0" dirty="0">
                <a:effectLst/>
                <a:latin typeface="Times New Roman" panose="02020603050405020304" pitchFamily="18" charset="0"/>
                <a:cs typeface="Times New Roman" panose="02020603050405020304" pitchFamily="18" charset="0"/>
              </a:rPr>
              <a:t>    # Set the input tensor</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interpreter.set_tensor</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input_details</a:t>
            </a:r>
            <a:r>
              <a:rPr lang="en-US" sz="2000" b="0" dirty="0">
                <a:effectLst/>
                <a:latin typeface="Times New Roman" panose="02020603050405020304" pitchFamily="18" charset="0"/>
                <a:cs typeface="Times New Roman" panose="02020603050405020304" pitchFamily="18" charset="0"/>
              </a:rPr>
              <a:t>[0]['index'], image)</a:t>
            </a:r>
          </a:p>
          <a:p>
            <a:pPr rtl="0"/>
            <a:r>
              <a:rPr lang="en-US" sz="2000" b="0" dirty="0">
                <a:effectLst/>
                <a:latin typeface="Times New Roman" panose="02020603050405020304" pitchFamily="18" charset="0"/>
                <a:cs typeface="Times New Roman" panose="02020603050405020304" pitchFamily="18" charset="0"/>
              </a:rPr>
              <a:t>    </a:t>
            </a:r>
          </a:p>
          <a:p>
            <a:pPr rtl="0"/>
            <a:r>
              <a:rPr lang="en-US" sz="2000" b="0" dirty="0">
                <a:effectLst/>
                <a:latin typeface="Times New Roman" panose="02020603050405020304" pitchFamily="18" charset="0"/>
                <a:cs typeface="Times New Roman" panose="02020603050405020304" pitchFamily="18" charset="0"/>
              </a:rPr>
              <a:t>    # Run inference</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interpreter.invoke</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a:t>
            </a:r>
          </a:p>
          <a:p>
            <a:pPr rtl="0"/>
            <a:r>
              <a:rPr lang="en-US" sz="2000" b="0" dirty="0">
                <a:effectLst/>
                <a:latin typeface="Times New Roman" panose="02020603050405020304" pitchFamily="18" charset="0"/>
                <a:cs typeface="Times New Roman" panose="02020603050405020304" pitchFamily="18" charset="0"/>
              </a:rPr>
              <a:t>    # Get the output tensor</a:t>
            </a:r>
          </a:p>
          <a:p>
            <a:pPr rtl="0"/>
            <a:r>
              <a:rPr lang="en-US" sz="2000" b="0" dirty="0">
                <a:effectLst/>
                <a:latin typeface="Times New Roman" panose="02020603050405020304" pitchFamily="18" charset="0"/>
                <a:cs typeface="Times New Roman" panose="02020603050405020304" pitchFamily="18" charset="0"/>
              </a:rPr>
              <a:t>    predictions = </a:t>
            </a:r>
            <a:r>
              <a:rPr lang="en-US" sz="2000" b="0" dirty="0" err="1">
                <a:effectLst/>
                <a:latin typeface="Times New Roman" panose="02020603050405020304" pitchFamily="18" charset="0"/>
                <a:cs typeface="Times New Roman" panose="02020603050405020304" pitchFamily="18" charset="0"/>
              </a:rPr>
              <a:t>interpreter.get_tensor</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output_details</a:t>
            </a:r>
            <a:r>
              <a:rPr lang="en-US" sz="2000" b="0" dirty="0">
                <a:effectLst/>
                <a:latin typeface="Times New Roman" panose="02020603050405020304" pitchFamily="18" charset="0"/>
                <a:cs typeface="Times New Roman" panose="02020603050405020304" pitchFamily="18" charset="0"/>
              </a:rPr>
              <a:t>[0]['index'])</a:t>
            </a:r>
          </a:p>
          <a:p>
            <a:pPr rtl="0"/>
            <a:r>
              <a:rPr lang="en-US" sz="2000" b="0" dirty="0">
                <a:effectLst/>
                <a:latin typeface="Times New Roman" panose="02020603050405020304" pitchFamily="18" charset="0"/>
                <a:cs typeface="Times New Roman" panose="02020603050405020304" pitchFamily="18" charset="0"/>
              </a:rPr>
              <a:t>    </a:t>
            </a:r>
          </a:p>
          <a:p>
            <a:pPr rtl="0"/>
            <a:r>
              <a:rPr lang="en-US" sz="2000" b="0" dirty="0">
                <a:effectLst/>
                <a:latin typeface="Times New Roman" panose="02020603050405020304" pitchFamily="18" charset="0"/>
                <a:cs typeface="Times New Roman" panose="02020603050405020304" pitchFamily="18" charset="0"/>
              </a:rPr>
              <a:t>    # Assuming the model has 3 classes: ['No Vehicle', 'Bike', 'Car']</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class_names</a:t>
            </a:r>
            <a:r>
              <a:rPr lang="en-US" sz="2000" b="0" dirty="0">
                <a:effectLst/>
                <a:latin typeface="Times New Roman" panose="02020603050405020304" pitchFamily="18" charset="0"/>
                <a:cs typeface="Times New Roman" panose="02020603050405020304" pitchFamily="18" charset="0"/>
              </a:rPr>
              <a:t> = ['Bike', 'Car', 'No Vehicle']</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predicted_class</a:t>
            </a:r>
            <a:r>
              <a:rPr lang="en-US" sz="2000" b="0" dirty="0">
                <a:effectLst/>
                <a:latin typeface="Times New Roman" panose="02020603050405020304" pitchFamily="18" charset="0"/>
                <a:cs typeface="Times New Roman" panose="02020603050405020304" pitchFamily="18" charset="0"/>
              </a:rPr>
              <a:t> = </a:t>
            </a:r>
            <a:r>
              <a:rPr lang="en-US" sz="2000" b="0" dirty="0" err="1">
                <a:effectLst/>
                <a:latin typeface="Times New Roman" panose="02020603050405020304" pitchFamily="18" charset="0"/>
                <a:cs typeface="Times New Roman" panose="02020603050405020304" pitchFamily="18" charset="0"/>
              </a:rPr>
              <a:t>class_names</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np.argmax</a:t>
            </a:r>
            <a:r>
              <a:rPr lang="en-US" sz="2000" b="0" dirty="0">
                <a:effectLst/>
                <a:latin typeface="Times New Roman" panose="02020603050405020304" pitchFamily="18" charset="0"/>
                <a:cs typeface="Times New Roman" panose="02020603050405020304" pitchFamily="18" charset="0"/>
              </a:rPr>
              <a:t>(predictions)]</a:t>
            </a:r>
          </a:p>
          <a:p>
            <a:pPr rtl="0"/>
            <a:r>
              <a:rPr lang="en-US" sz="2000" b="0" dirty="0">
                <a:effectLst/>
                <a:latin typeface="Times New Roman" panose="02020603050405020304" pitchFamily="18" charset="0"/>
                <a:cs typeface="Times New Roman" panose="02020603050405020304" pitchFamily="18" charset="0"/>
              </a:rPr>
              <a:t>    confidence = </a:t>
            </a:r>
            <a:r>
              <a:rPr lang="en-US" sz="2000" b="0" dirty="0" err="1">
                <a:effectLst/>
                <a:latin typeface="Times New Roman" panose="02020603050405020304" pitchFamily="18" charset="0"/>
                <a:cs typeface="Times New Roman" panose="02020603050405020304" pitchFamily="18" charset="0"/>
              </a:rPr>
              <a:t>np.max</a:t>
            </a:r>
            <a:r>
              <a:rPr lang="en-US" sz="2000" b="0" dirty="0">
                <a:effectLst/>
                <a:latin typeface="Times New Roman" panose="02020603050405020304" pitchFamily="18" charset="0"/>
                <a:cs typeface="Times New Roman" panose="02020603050405020304" pitchFamily="18" charset="0"/>
              </a:rPr>
              <a:t>(predictions) * 100</a:t>
            </a:r>
          </a:p>
          <a:p>
            <a:pPr rtl="0"/>
            <a:r>
              <a:rPr lang="en-US" sz="2000" b="0" dirty="0">
                <a:effectLst/>
                <a:latin typeface="Times New Roman" panose="02020603050405020304" pitchFamily="18" charset="0"/>
                <a:cs typeface="Times New Roman" panose="02020603050405020304" pitchFamily="18" charset="0"/>
              </a:rPr>
              <a:t>    </a:t>
            </a:r>
          </a:p>
          <a:p>
            <a:pPr rtl="0"/>
            <a:r>
              <a:rPr lang="en-US" sz="2000" b="0" dirty="0">
                <a:effectLst/>
                <a:latin typeface="Times New Roman" panose="02020603050405020304" pitchFamily="18" charset="0"/>
                <a:cs typeface="Times New Roman" panose="02020603050405020304" pitchFamily="18" charset="0"/>
              </a:rPr>
              <a:t>    return </a:t>
            </a:r>
            <a:r>
              <a:rPr lang="en-US" sz="2000" b="0" dirty="0" err="1">
                <a:effectLst/>
                <a:latin typeface="Times New Roman" panose="02020603050405020304" pitchFamily="18" charset="0"/>
                <a:cs typeface="Times New Roman" panose="02020603050405020304" pitchFamily="18" charset="0"/>
              </a:rPr>
              <a:t>predicted_class</a:t>
            </a:r>
            <a:r>
              <a:rPr lang="en-US" sz="2000" b="0" dirty="0">
                <a:effectLst/>
                <a:latin typeface="Times New Roman" panose="02020603050405020304" pitchFamily="18" charset="0"/>
                <a:cs typeface="Times New Roman" panose="02020603050405020304" pitchFamily="18" charset="0"/>
              </a:rPr>
              <a:t>, confidence</a:t>
            </a:r>
          </a:p>
          <a:p>
            <a:pPr rtl="0"/>
            <a:endParaRPr lang="en-US" sz="2000" b="0" dirty="0">
              <a:effectLst/>
              <a:latin typeface="Times New Roman" panose="02020603050405020304" pitchFamily="18" charset="0"/>
              <a:cs typeface="Times New Roman" panose="02020603050405020304" pitchFamily="18" charset="0"/>
            </a:endParaRPr>
          </a:p>
          <a:p>
            <a:pPr rtl="0"/>
            <a:endParaRPr lang="en-US" sz="2000" b="0" dirty="0">
              <a:effectLst/>
              <a:latin typeface="Times New Roman" panose="02020603050405020304" pitchFamily="18" charset="0"/>
              <a:cs typeface="Times New Roman" panose="02020603050405020304" pitchFamily="18" charset="0"/>
            </a:endParaRPr>
          </a:p>
        </p:txBody>
      </p:sp>
      <p:sp>
        <p:nvSpPr>
          <p:cNvPr id="2" name="TextBox 2">
            <a:extLst>
              <a:ext uri="{FF2B5EF4-FFF2-40B4-BE49-F238E27FC236}">
                <a16:creationId xmlns:a16="http://schemas.microsoft.com/office/drawing/2014/main" id="{66FBD109-B653-F525-CAAE-BE1FED802B3C}"/>
              </a:ext>
            </a:extLst>
          </p:cNvPr>
          <p:cNvSpPr txBox="1"/>
          <p:nvPr/>
        </p:nvSpPr>
        <p:spPr>
          <a:xfrm>
            <a:off x="-243782" y="185336"/>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IMPLEMENTATION </a:t>
            </a:r>
            <a:r>
              <a:rPr lang="en-US" sz="8000" b="1" dirty="0" err="1">
                <a:solidFill>
                  <a:srgbClr val="002060"/>
                </a:solidFill>
                <a:latin typeface="Georgia" panose="02040502050405020303" pitchFamily="18" charset="0"/>
                <a:ea typeface="Canva Sans Bold"/>
                <a:cs typeface="Times New Roman" panose="02020603050405020304" pitchFamily="18" charset="0"/>
                <a:sym typeface="Canva Sans Bold"/>
              </a:rPr>
              <a:t>contd</a:t>
            </a: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a:t>
            </a:r>
          </a:p>
        </p:txBody>
      </p:sp>
    </p:spTree>
    <p:extLst>
      <p:ext uri="{BB962C8B-B14F-4D97-AF65-F5344CB8AC3E}">
        <p14:creationId xmlns:p14="http://schemas.microsoft.com/office/powerpoint/2010/main" val="40922924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B0E769-8DB1-8C83-28FE-B5BD40B2DC6C}"/>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6E47CBED-20C5-BADC-CC70-95E1448ACB55}"/>
              </a:ext>
            </a:extLst>
          </p:cNvPr>
          <p:cNvSpPr/>
          <p:nvPr/>
        </p:nvSpPr>
        <p:spPr>
          <a:xfrm>
            <a:off x="1217481" y="1866900"/>
            <a:ext cx="15853037" cy="68580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endParaRPr lang="en-IN" dirty="0">
              <a:solidFill>
                <a:schemeClr val="tx1"/>
              </a:solidFill>
            </a:endParaRPr>
          </a:p>
        </p:txBody>
      </p:sp>
      <p:sp>
        <p:nvSpPr>
          <p:cNvPr id="5" name="Slide Number Placeholder 6">
            <a:extLst>
              <a:ext uri="{FF2B5EF4-FFF2-40B4-BE49-F238E27FC236}">
                <a16:creationId xmlns:a16="http://schemas.microsoft.com/office/drawing/2014/main" id="{2EC4FBEE-FCAD-AFD8-BDF1-1FDCD087BDC1}"/>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28</a:t>
            </a:fld>
            <a:endParaRPr lang="en-US" sz="1800" dirty="0">
              <a:solidFill>
                <a:schemeClr val="tx1"/>
              </a:solidFill>
            </a:endParaRPr>
          </a:p>
        </p:txBody>
      </p:sp>
      <p:sp>
        <p:nvSpPr>
          <p:cNvPr id="6" name="Footer Placeholder 5">
            <a:extLst>
              <a:ext uri="{FF2B5EF4-FFF2-40B4-BE49-F238E27FC236}">
                <a16:creationId xmlns:a16="http://schemas.microsoft.com/office/drawing/2014/main" id="{CAF6CC7E-838F-E521-74AB-4074169D3024}"/>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3" name="TextBox 2">
            <a:extLst>
              <a:ext uri="{FF2B5EF4-FFF2-40B4-BE49-F238E27FC236}">
                <a16:creationId xmlns:a16="http://schemas.microsoft.com/office/drawing/2014/main" id="{8246CF23-2CD1-F29E-0753-59B85C9E0E74}"/>
              </a:ext>
            </a:extLst>
          </p:cNvPr>
          <p:cNvSpPr txBox="1"/>
          <p:nvPr/>
        </p:nvSpPr>
        <p:spPr>
          <a:xfrm>
            <a:off x="1447800" y="2095500"/>
            <a:ext cx="15163800" cy="5324535"/>
          </a:xfrm>
          <a:prstGeom prst="rect">
            <a:avLst/>
          </a:prstGeom>
          <a:noFill/>
        </p:spPr>
        <p:txBody>
          <a:bodyPr wrap="square" rtlCol="0">
            <a:spAutoFit/>
          </a:bodyPr>
          <a:lstStyle/>
          <a:p>
            <a:pPr rtl="0"/>
            <a:r>
              <a:rPr lang="en-US" sz="2000" b="0" dirty="0">
                <a:effectLst/>
                <a:latin typeface="Times New Roman" panose="02020603050405020304" pitchFamily="18" charset="0"/>
                <a:cs typeface="Times New Roman" panose="02020603050405020304" pitchFamily="18" charset="0"/>
              </a:rPr>
              <a:t>@app.route('/upload-image', methods=['POST'])</a:t>
            </a:r>
          </a:p>
          <a:p>
            <a:pPr rtl="0"/>
            <a:r>
              <a:rPr lang="en-US" sz="2000" b="0" dirty="0">
                <a:effectLst/>
                <a:latin typeface="Times New Roman" panose="02020603050405020304" pitchFamily="18" charset="0"/>
                <a:cs typeface="Times New Roman" panose="02020603050405020304" pitchFamily="18" charset="0"/>
              </a:rPr>
              <a:t>def </a:t>
            </a:r>
            <a:r>
              <a:rPr lang="en-US" sz="2000" b="0" dirty="0" err="1">
                <a:effectLst/>
                <a:latin typeface="Times New Roman" panose="02020603050405020304" pitchFamily="18" charset="0"/>
                <a:cs typeface="Times New Roman" panose="02020603050405020304" pitchFamily="18" charset="0"/>
              </a:rPr>
              <a:t>upload_image</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image = </a:t>
            </a:r>
            <a:r>
              <a:rPr lang="en-US" sz="2000" b="0" dirty="0" err="1">
                <a:effectLst/>
                <a:latin typeface="Times New Roman" panose="02020603050405020304" pitchFamily="18" charset="0"/>
                <a:cs typeface="Times New Roman" panose="02020603050405020304" pitchFamily="18" charset="0"/>
              </a:rPr>
              <a:t>request.data</a:t>
            </a:r>
            <a:endParaRPr lang="en-US" sz="2000" b="0" dirty="0">
              <a:effectLst/>
              <a:latin typeface="Times New Roman" panose="02020603050405020304" pitchFamily="18" charset="0"/>
              <a:cs typeface="Times New Roman" panose="02020603050405020304" pitchFamily="18" charset="0"/>
            </a:endParaRPr>
          </a:p>
          <a:p>
            <a:pPr rtl="0"/>
            <a:r>
              <a:rPr lang="en-US" sz="2000" b="0" dirty="0">
                <a:effectLst/>
                <a:latin typeface="Times New Roman" panose="02020603050405020304" pitchFamily="18" charset="0"/>
                <a:cs typeface="Times New Roman" panose="02020603050405020304" pitchFamily="18" charset="0"/>
              </a:rPr>
              <a:t>    if image:</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image_path</a:t>
            </a:r>
            <a:r>
              <a:rPr lang="en-US" sz="2000" b="0" dirty="0">
                <a:effectLst/>
                <a:latin typeface="Times New Roman" panose="02020603050405020304" pitchFamily="18" charset="0"/>
                <a:cs typeface="Times New Roman" panose="02020603050405020304" pitchFamily="18" charset="0"/>
              </a:rPr>
              <a:t> = </a:t>
            </a:r>
            <a:r>
              <a:rPr lang="en-US" sz="2000" b="0" dirty="0" err="1">
                <a:effectLst/>
                <a:latin typeface="Times New Roman" panose="02020603050405020304" pitchFamily="18" charset="0"/>
                <a:cs typeface="Times New Roman" panose="02020603050405020304" pitchFamily="18" charset="0"/>
              </a:rPr>
              <a:t>os.path.join</a:t>
            </a:r>
            <a:r>
              <a:rPr lang="en-US" sz="2000" b="0" dirty="0">
                <a:effectLst/>
                <a:latin typeface="Times New Roman" panose="02020603050405020304" pitchFamily="18" charset="0"/>
                <a:cs typeface="Times New Roman" panose="02020603050405020304" pitchFamily="18" charset="0"/>
              </a:rPr>
              <a:t>(UPLOAD_FOLDER, 'captured_image.jpg')</a:t>
            </a:r>
          </a:p>
          <a:p>
            <a:pPr rtl="0"/>
            <a:r>
              <a:rPr lang="en-US" sz="2000" b="0" dirty="0">
                <a:effectLst/>
                <a:latin typeface="Times New Roman" panose="02020603050405020304" pitchFamily="18" charset="0"/>
                <a:cs typeface="Times New Roman" panose="02020603050405020304" pitchFamily="18" charset="0"/>
              </a:rPr>
              <a:t>        with open(</a:t>
            </a:r>
            <a:r>
              <a:rPr lang="en-US" sz="2000" b="0" dirty="0" err="1">
                <a:effectLst/>
                <a:latin typeface="Times New Roman" panose="02020603050405020304" pitchFamily="18" charset="0"/>
                <a:cs typeface="Times New Roman" panose="02020603050405020304" pitchFamily="18" charset="0"/>
              </a:rPr>
              <a:t>image_path</a:t>
            </a:r>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wb</a:t>
            </a:r>
            <a:r>
              <a:rPr lang="en-US" sz="2000" b="0" dirty="0">
                <a:effectLst/>
                <a:latin typeface="Times New Roman" panose="02020603050405020304" pitchFamily="18" charset="0"/>
                <a:cs typeface="Times New Roman" panose="02020603050405020304" pitchFamily="18" charset="0"/>
              </a:rPr>
              <a:t>') as f:</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f.write</a:t>
            </a:r>
            <a:r>
              <a:rPr lang="en-US" sz="2000" b="0" dirty="0">
                <a:effectLst/>
                <a:latin typeface="Times New Roman" panose="02020603050405020304" pitchFamily="18" charset="0"/>
                <a:cs typeface="Times New Roman" panose="02020603050405020304" pitchFamily="18" charset="0"/>
              </a:rPr>
              <a:t>(image)</a:t>
            </a:r>
          </a:p>
          <a:p>
            <a:pPr rtl="0"/>
            <a:r>
              <a:rPr lang="en-US" sz="2000" b="0" dirty="0">
                <a:effectLst/>
                <a:latin typeface="Times New Roman" panose="02020603050405020304" pitchFamily="18" charset="0"/>
                <a:cs typeface="Times New Roman" panose="02020603050405020304" pitchFamily="18" charset="0"/>
              </a:rPr>
              <a:t>        # Load the model</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model_path</a:t>
            </a:r>
            <a:r>
              <a:rPr lang="en-US" sz="2000" b="0" dirty="0">
                <a:effectLst/>
                <a:latin typeface="Times New Roman" panose="02020603050405020304" pitchFamily="18" charset="0"/>
                <a:cs typeface="Times New Roman" panose="02020603050405020304" pitchFamily="18" charset="0"/>
              </a:rPr>
              <a:t> = "</a:t>
            </a:r>
            <a:r>
              <a:rPr lang="en-US" sz="2000" b="0" dirty="0" err="1">
                <a:effectLst/>
                <a:latin typeface="Times New Roman" panose="02020603050405020304" pitchFamily="18" charset="0"/>
                <a:cs typeface="Times New Roman" panose="02020603050405020304" pitchFamily="18" charset="0"/>
              </a:rPr>
              <a:t>vehicle_classification_model.tflite</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interpreter = </a:t>
            </a:r>
            <a:r>
              <a:rPr lang="en-US" sz="2000" b="0" dirty="0" err="1">
                <a:effectLst/>
                <a:latin typeface="Times New Roman" panose="02020603050405020304" pitchFamily="18" charset="0"/>
                <a:cs typeface="Times New Roman" panose="02020603050405020304" pitchFamily="18" charset="0"/>
              </a:rPr>
              <a:t>load_tflite_model</a:t>
            </a:r>
            <a:r>
              <a:rPr lang="en-US" sz="2000" b="0" dirty="0">
                <a:effectLst/>
                <a:latin typeface="Times New Roman" panose="02020603050405020304" pitchFamily="18" charset="0"/>
                <a:cs typeface="Times New Roman" panose="02020603050405020304" pitchFamily="18" charset="0"/>
              </a:rPr>
              <a:t>(</a:t>
            </a:r>
            <a:r>
              <a:rPr lang="en-US" sz="2000" b="0" dirty="0" err="1">
                <a:effectLst/>
                <a:latin typeface="Times New Roman" panose="02020603050405020304" pitchFamily="18" charset="0"/>
                <a:cs typeface="Times New Roman" panose="02020603050405020304" pitchFamily="18" charset="0"/>
              </a:rPr>
              <a:t>model_path</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 Classify the image</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predicted_class</a:t>
            </a:r>
            <a:r>
              <a:rPr lang="en-US" sz="2000" b="0" dirty="0">
                <a:effectLst/>
                <a:latin typeface="Times New Roman" panose="02020603050405020304" pitchFamily="18" charset="0"/>
                <a:cs typeface="Times New Roman" panose="02020603050405020304" pitchFamily="18" charset="0"/>
              </a:rPr>
              <a:t>, confidence = </a:t>
            </a:r>
            <a:r>
              <a:rPr lang="en-US" sz="2000" b="0" dirty="0" err="1">
                <a:effectLst/>
                <a:latin typeface="Times New Roman" panose="02020603050405020304" pitchFamily="18" charset="0"/>
                <a:cs typeface="Times New Roman" panose="02020603050405020304" pitchFamily="18" charset="0"/>
              </a:rPr>
              <a:t>classify_image</a:t>
            </a:r>
            <a:r>
              <a:rPr lang="en-US" sz="2000" b="0" dirty="0">
                <a:effectLst/>
                <a:latin typeface="Times New Roman" panose="02020603050405020304" pitchFamily="18" charset="0"/>
                <a:cs typeface="Times New Roman" panose="02020603050405020304" pitchFamily="18" charset="0"/>
              </a:rPr>
              <a:t>(interpreter, </a:t>
            </a:r>
            <a:r>
              <a:rPr lang="en-US" sz="2000" b="0" dirty="0" err="1">
                <a:effectLst/>
                <a:latin typeface="Times New Roman" panose="02020603050405020304" pitchFamily="18" charset="0"/>
                <a:cs typeface="Times New Roman" panose="02020603050405020304" pitchFamily="18" charset="0"/>
              </a:rPr>
              <a:t>image_path</a:t>
            </a:r>
            <a:r>
              <a:rPr lang="en-US" sz="2000" b="0" dirty="0">
                <a:effectLst/>
                <a:latin typeface="Times New Roman" panose="02020603050405020304" pitchFamily="18" charset="0"/>
                <a:cs typeface="Times New Roman" panose="02020603050405020304" pitchFamily="18" charset="0"/>
              </a:rPr>
              <a:t>)</a:t>
            </a:r>
          </a:p>
          <a:p>
            <a:pPr rtl="0"/>
            <a:r>
              <a:rPr lang="en-US" sz="2000" b="0" dirty="0">
                <a:effectLst/>
                <a:latin typeface="Times New Roman" panose="02020603050405020304" pitchFamily="18" charset="0"/>
                <a:cs typeface="Times New Roman" panose="02020603050405020304" pitchFamily="18" charset="0"/>
              </a:rPr>
              <a:t>        return </a:t>
            </a:r>
            <a:r>
              <a:rPr lang="en-US" sz="2000" b="0" dirty="0" err="1">
                <a:effectLst/>
                <a:latin typeface="Times New Roman" panose="02020603050405020304" pitchFamily="18" charset="0"/>
                <a:cs typeface="Times New Roman" panose="02020603050405020304" pitchFamily="18" charset="0"/>
              </a:rPr>
              <a:t>jsonify</a:t>
            </a:r>
            <a:r>
              <a:rPr lang="en-US" sz="2000" b="0" dirty="0">
                <a:effectLst/>
                <a:latin typeface="Times New Roman" panose="02020603050405020304" pitchFamily="18" charset="0"/>
                <a:cs typeface="Times New Roman" panose="02020603050405020304" pitchFamily="18" charset="0"/>
              </a:rPr>
              <a:t>({'prediction': </a:t>
            </a:r>
            <a:r>
              <a:rPr lang="en-US" sz="2000" b="0" dirty="0" err="1">
                <a:effectLst/>
                <a:latin typeface="Times New Roman" panose="02020603050405020304" pitchFamily="18" charset="0"/>
                <a:cs typeface="Times New Roman" panose="02020603050405020304" pitchFamily="18" charset="0"/>
              </a:rPr>
              <a:t>predicted_class</a:t>
            </a:r>
            <a:r>
              <a:rPr lang="en-US" sz="2000" b="0" dirty="0">
                <a:effectLst/>
                <a:latin typeface="Times New Roman" panose="02020603050405020304" pitchFamily="18" charset="0"/>
                <a:cs typeface="Times New Roman" panose="02020603050405020304" pitchFamily="18" charset="0"/>
              </a:rPr>
              <a:t>, 'confidence': f'{confidence:.2f}%'})</a:t>
            </a:r>
          </a:p>
          <a:p>
            <a:pPr rtl="0"/>
            <a:r>
              <a:rPr lang="en-US" sz="2000" b="0" dirty="0">
                <a:effectLst/>
                <a:latin typeface="Times New Roman" panose="02020603050405020304" pitchFamily="18" charset="0"/>
                <a:cs typeface="Times New Roman" panose="02020603050405020304" pitchFamily="18" charset="0"/>
              </a:rPr>
              <a:t>    return ' No image received', 400</a:t>
            </a:r>
          </a:p>
          <a:p>
            <a:pPr rtl="0"/>
            <a:endParaRPr lang="en-US" sz="2000" b="0" dirty="0">
              <a:effectLst/>
              <a:latin typeface="Times New Roman" panose="02020603050405020304" pitchFamily="18" charset="0"/>
              <a:cs typeface="Times New Roman" panose="02020603050405020304" pitchFamily="18" charset="0"/>
            </a:endParaRPr>
          </a:p>
          <a:p>
            <a:pPr rtl="0"/>
            <a:r>
              <a:rPr lang="en-US" sz="2000" b="0" dirty="0">
                <a:effectLst/>
                <a:latin typeface="Times New Roman" panose="02020603050405020304" pitchFamily="18" charset="0"/>
                <a:cs typeface="Times New Roman" panose="02020603050405020304" pitchFamily="18" charset="0"/>
              </a:rPr>
              <a:t>if __name__ == '__main__':</a:t>
            </a:r>
          </a:p>
          <a:p>
            <a:pPr rtl="0"/>
            <a:r>
              <a:rPr lang="en-US" sz="2000" b="0" dirty="0">
                <a:effectLst/>
                <a:latin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cs typeface="Times New Roman" panose="02020603050405020304" pitchFamily="18" charset="0"/>
              </a:rPr>
              <a:t>app.run</a:t>
            </a:r>
            <a:r>
              <a:rPr lang="en-US" sz="2000" b="0" dirty="0">
                <a:effectLst/>
                <a:latin typeface="Times New Roman" panose="02020603050405020304" pitchFamily="18" charset="0"/>
                <a:cs typeface="Times New Roman" panose="02020603050405020304" pitchFamily="18" charset="0"/>
              </a:rPr>
              <a:t>(host='0.0.0.0', port=12345)</a:t>
            </a:r>
          </a:p>
        </p:txBody>
      </p:sp>
      <p:sp>
        <p:nvSpPr>
          <p:cNvPr id="2" name="TextBox 2">
            <a:extLst>
              <a:ext uri="{FF2B5EF4-FFF2-40B4-BE49-F238E27FC236}">
                <a16:creationId xmlns:a16="http://schemas.microsoft.com/office/drawing/2014/main" id="{8C440C0C-B475-3DB2-560A-7A94CC630CF6}"/>
              </a:ext>
            </a:extLst>
          </p:cNvPr>
          <p:cNvSpPr txBox="1"/>
          <p:nvPr/>
        </p:nvSpPr>
        <p:spPr>
          <a:xfrm>
            <a:off x="-243782" y="185336"/>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IMPLEMENTATION </a:t>
            </a:r>
            <a:r>
              <a:rPr lang="en-US" sz="8000" b="1" dirty="0" err="1">
                <a:solidFill>
                  <a:srgbClr val="002060"/>
                </a:solidFill>
                <a:latin typeface="Georgia" panose="02040502050405020303" pitchFamily="18" charset="0"/>
                <a:ea typeface="Canva Sans Bold"/>
                <a:cs typeface="Times New Roman" panose="02020603050405020304" pitchFamily="18" charset="0"/>
                <a:sym typeface="Canva Sans Bold"/>
              </a:rPr>
              <a:t>contd</a:t>
            </a: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a:t>
            </a:r>
          </a:p>
        </p:txBody>
      </p:sp>
    </p:spTree>
    <p:extLst>
      <p:ext uri="{BB962C8B-B14F-4D97-AF65-F5344CB8AC3E}">
        <p14:creationId xmlns:p14="http://schemas.microsoft.com/office/powerpoint/2010/main" val="42690303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E64A64-A548-B942-3FAC-BC091F270DA0}"/>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8A2C8510-BBA0-D985-6C1B-9A3EB311C128}"/>
              </a:ext>
            </a:extLst>
          </p:cNvPr>
          <p:cNvSpPr/>
          <p:nvPr/>
        </p:nvSpPr>
        <p:spPr>
          <a:xfrm>
            <a:off x="942666" y="1586066"/>
            <a:ext cx="16659531" cy="7476162"/>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6000" dirty="0">
              <a:solidFill>
                <a:srgbClr val="FF0000"/>
              </a:solidFill>
              <a:latin typeface="Times New Roman" panose="02020603050405020304" pitchFamily="18" charset="0"/>
              <a:cs typeface="Times New Roman" panose="02020603050405020304" pitchFamily="18" charset="0"/>
            </a:endParaRPr>
          </a:p>
        </p:txBody>
      </p:sp>
      <p:sp>
        <p:nvSpPr>
          <p:cNvPr id="2" name="TextBox 2">
            <a:extLst>
              <a:ext uri="{FF2B5EF4-FFF2-40B4-BE49-F238E27FC236}">
                <a16:creationId xmlns:a16="http://schemas.microsoft.com/office/drawing/2014/main" id="{808D8E9A-3246-E6C5-7CBD-C57FE4E62A53}"/>
              </a:ext>
            </a:extLst>
          </p:cNvPr>
          <p:cNvSpPr txBox="1"/>
          <p:nvPr/>
        </p:nvSpPr>
        <p:spPr>
          <a:xfrm>
            <a:off x="-243781" y="123323"/>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TESTING</a:t>
            </a:r>
          </a:p>
        </p:txBody>
      </p:sp>
      <p:sp>
        <p:nvSpPr>
          <p:cNvPr id="5" name="Slide Number Placeholder 6">
            <a:extLst>
              <a:ext uri="{FF2B5EF4-FFF2-40B4-BE49-F238E27FC236}">
                <a16:creationId xmlns:a16="http://schemas.microsoft.com/office/drawing/2014/main" id="{7408CA77-B166-D9DE-D095-BF6262FB1101}"/>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29</a:t>
            </a:fld>
            <a:endParaRPr lang="en-US" sz="1800" dirty="0">
              <a:solidFill>
                <a:schemeClr val="tx1"/>
              </a:solidFill>
            </a:endParaRPr>
          </a:p>
        </p:txBody>
      </p:sp>
      <p:sp>
        <p:nvSpPr>
          <p:cNvPr id="6" name="Footer Placeholder 5">
            <a:extLst>
              <a:ext uri="{FF2B5EF4-FFF2-40B4-BE49-F238E27FC236}">
                <a16:creationId xmlns:a16="http://schemas.microsoft.com/office/drawing/2014/main" id="{61DE8D64-3833-158F-67CF-3DFCD21D793F}"/>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graphicFrame>
        <p:nvGraphicFramePr>
          <p:cNvPr id="7" name="Table 6">
            <a:extLst>
              <a:ext uri="{FF2B5EF4-FFF2-40B4-BE49-F238E27FC236}">
                <a16:creationId xmlns:a16="http://schemas.microsoft.com/office/drawing/2014/main" id="{62F40FBE-EF9B-5293-5AD5-BBE12C73E38B}"/>
              </a:ext>
            </a:extLst>
          </p:cNvPr>
          <p:cNvGraphicFramePr>
            <a:graphicFrameLocks noGrp="1"/>
          </p:cNvGraphicFramePr>
          <p:nvPr>
            <p:extLst>
              <p:ext uri="{D42A27DB-BD31-4B8C-83A1-F6EECF244321}">
                <p14:modId xmlns:p14="http://schemas.microsoft.com/office/powerpoint/2010/main" val="2781406355"/>
              </p:ext>
            </p:extLst>
          </p:nvPr>
        </p:nvGraphicFramePr>
        <p:xfrm>
          <a:off x="1133165" y="1790700"/>
          <a:ext cx="16278535" cy="6762095"/>
        </p:xfrm>
        <a:graphic>
          <a:graphicData uri="http://schemas.openxmlformats.org/drawingml/2006/table">
            <a:tbl>
              <a:tblPr firstRow="1" bandRow="1">
                <a:tableStyleId>{5C22544A-7EE6-4342-B048-85BDC9FD1C3A}</a:tableStyleId>
              </a:tblPr>
              <a:tblGrid>
                <a:gridCol w="1066800">
                  <a:extLst>
                    <a:ext uri="{9D8B030D-6E8A-4147-A177-3AD203B41FA5}">
                      <a16:colId xmlns:a16="http://schemas.microsoft.com/office/drawing/2014/main" val="2766174772"/>
                    </a:ext>
                  </a:extLst>
                </a:gridCol>
                <a:gridCol w="2676835">
                  <a:extLst>
                    <a:ext uri="{9D8B030D-6E8A-4147-A177-3AD203B41FA5}">
                      <a16:colId xmlns:a16="http://schemas.microsoft.com/office/drawing/2014/main" val="3924569286"/>
                    </a:ext>
                  </a:extLst>
                </a:gridCol>
                <a:gridCol w="2743200">
                  <a:extLst>
                    <a:ext uri="{9D8B030D-6E8A-4147-A177-3AD203B41FA5}">
                      <a16:colId xmlns:a16="http://schemas.microsoft.com/office/drawing/2014/main" val="2940236658"/>
                    </a:ext>
                  </a:extLst>
                </a:gridCol>
                <a:gridCol w="2815185">
                  <a:extLst>
                    <a:ext uri="{9D8B030D-6E8A-4147-A177-3AD203B41FA5}">
                      <a16:colId xmlns:a16="http://schemas.microsoft.com/office/drawing/2014/main" val="319682531"/>
                    </a:ext>
                  </a:extLst>
                </a:gridCol>
                <a:gridCol w="2366415">
                  <a:extLst>
                    <a:ext uri="{9D8B030D-6E8A-4147-A177-3AD203B41FA5}">
                      <a16:colId xmlns:a16="http://schemas.microsoft.com/office/drawing/2014/main" val="855922778"/>
                    </a:ext>
                  </a:extLst>
                </a:gridCol>
                <a:gridCol w="2284595">
                  <a:extLst>
                    <a:ext uri="{9D8B030D-6E8A-4147-A177-3AD203B41FA5}">
                      <a16:colId xmlns:a16="http://schemas.microsoft.com/office/drawing/2014/main" val="294555660"/>
                    </a:ext>
                  </a:extLst>
                </a:gridCol>
                <a:gridCol w="2325505">
                  <a:extLst>
                    <a:ext uri="{9D8B030D-6E8A-4147-A177-3AD203B41FA5}">
                      <a16:colId xmlns:a16="http://schemas.microsoft.com/office/drawing/2014/main" val="2218424945"/>
                    </a:ext>
                  </a:extLst>
                </a:gridCol>
              </a:tblGrid>
              <a:tr h="1002543">
                <a:tc>
                  <a:txBody>
                    <a:bodyPr/>
                    <a:lstStyle/>
                    <a:p>
                      <a:pPr algn="ctr">
                        <a:lnSpc>
                          <a:spcPct val="150000"/>
                        </a:lnSpc>
                        <a:spcAft>
                          <a:spcPts val="0"/>
                        </a:spcAft>
                        <a:tabLst>
                          <a:tab pos="-57150" algn="l"/>
                          <a:tab pos="171450" algn="l"/>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500" b="1" dirty="0" err="1">
                          <a:solidFill>
                            <a:schemeClr val="bg1"/>
                          </a:solidFill>
                          <a:effectLst/>
                          <a:latin typeface="Times New Roman" panose="02020603050405020304" pitchFamily="18" charset="0"/>
                          <a:cs typeface="Times New Roman" panose="02020603050405020304" pitchFamily="18" charset="0"/>
                        </a:rPr>
                        <a:t>Sl</a:t>
                      </a:r>
                      <a:endParaRPr lang="en-IN" sz="2500" b="1" dirty="0">
                        <a:solidFill>
                          <a:schemeClr val="bg1"/>
                        </a:solidFill>
                        <a:effectLst/>
                        <a:latin typeface="Times New Roman" panose="02020603050405020304" pitchFamily="18" charset="0"/>
                        <a:cs typeface="Times New Roman" panose="02020603050405020304" pitchFamily="18" charset="0"/>
                      </a:endParaRPr>
                    </a:p>
                    <a:p>
                      <a:pPr algn="ctr">
                        <a:lnSpc>
                          <a:spcPct val="150000"/>
                        </a:lnSpc>
                        <a:spcAft>
                          <a:spcPts val="0"/>
                        </a:spcAft>
                        <a:tabLst>
                          <a:tab pos="-57150" algn="l"/>
                          <a:tab pos="171450" algn="l"/>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500" b="1" dirty="0">
                          <a:solidFill>
                            <a:schemeClr val="bg1"/>
                          </a:solidFill>
                          <a:effectLst/>
                          <a:latin typeface="Times New Roman" panose="02020603050405020304" pitchFamily="18" charset="0"/>
                          <a:cs typeface="Times New Roman" panose="02020603050405020304" pitchFamily="18" charset="0"/>
                        </a:rPr>
                        <a:t>No</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500" b="1" dirty="0">
                          <a:solidFill>
                            <a:schemeClr val="bg1"/>
                          </a:solidFill>
                          <a:effectLst/>
                          <a:latin typeface="Times New Roman" panose="02020603050405020304" pitchFamily="18" charset="0"/>
                          <a:cs typeface="Times New Roman" panose="02020603050405020304" pitchFamily="18" charset="0"/>
                        </a:rPr>
                        <a:t>Test Case Name</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500" b="1" dirty="0">
                          <a:solidFill>
                            <a:schemeClr val="bg1"/>
                          </a:solidFill>
                          <a:effectLst/>
                          <a:latin typeface="Times New Roman" panose="02020603050405020304" pitchFamily="18" charset="0"/>
                          <a:cs typeface="Times New Roman" panose="02020603050405020304" pitchFamily="18" charset="0"/>
                        </a:rPr>
                        <a:t>Test Procedure</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500" b="1" dirty="0">
                          <a:solidFill>
                            <a:schemeClr val="bg1"/>
                          </a:solidFill>
                          <a:effectLst/>
                          <a:latin typeface="Times New Roman" panose="02020603050405020304" pitchFamily="18" charset="0"/>
                          <a:cs typeface="Times New Roman" panose="02020603050405020304" pitchFamily="18" charset="0"/>
                        </a:rPr>
                        <a:t>Precondition</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500" b="1" baseline="0" dirty="0">
                          <a:solidFill>
                            <a:schemeClr val="bg1"/>
                          </a:solidFill>
                          <a:effectLst/>
                          <a:latin typeface="Times New Roman" panose="02020603050405020304" pitchFamily="18" charset="0"/>
                          <a:cs typeface="Times New Roman" panose="02020603050405020304" pitchFamily="18" charset="0"/>
                        </a:rPr>
                        <a:t>Expected Result</a:t>
                      </a:r>
                      <a:endParaRPr lang="en-IN" sz="2500" b="1" baseline="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Actual</a:t>
                      </a:r>
                      <a:r>
                        <a:rPr lang="en-IN" sz="2500" b="1" baseline="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Result</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r>
                        <a:rPr lang="en-IN" sz="2500" dirty="0">
                          <a:solidFill>
                            <a:schemeClr val="bg1"/>
                          </a:solidFill>
                          <a:latin typeface="Times New Roman" panose="02020603050405020304" pitchFamily="18" charset="0"/>
                          <a:cs typeface="Times New Roman" panose="02020603050405020304" pitchFamily="18" charset="0"/>
                        </a:rPr>
                        <a:t>Remarks</a:t>
                      </a:r>
                    </a:p>
                  </a:txBody>
                  <a:tcPr anchor="ctr"/>
                </a:tc>
                <a:extLst>
                  <a:ext uri="{0D108BD9-81ED-4DB2-BD59-A6C34878D82A}">
                    <a16:rowId xmlns:a16="http://schemas.microsoft.com/office/drawing/2014/main" val="898860726"/>
                  </a:ext>
                </a:extLst>
              </a:tr>
              <a:tr h="1684162">
                <a:tc>
                  <a:txBody>
                    <a:bodyPr/>
                    <a:lstStyle/>
                    <a:p>
                      <a:pPr algn="ctr"/>
                      <a:r>
                        <a:rPr lang="en-IN" sz="2000" dirty="0">
                          <a:solidFill>
                            <a:schemeClr val="tx1"/>
                          </a:solidFill>
                          <a:latin typeface="Times New Roman" panose="02020603050405020304" pitchFamily="18" charset="0"/>
                          <a:cs typeface="Times New Roman" panose="02020603050405020304" pitchFamily="18" charset="0"/>
                        </a:rPr>
                        <a:t>1</a:t>
                      </a:r>
                    </a:p>
                  </a:txBody>
                  <a:tcPr anchor="ctr"/>
                </a:tc>
                <a:tc>
                  <a:txBody>
                    <a:bodyPr/>
                    <a:lstStyle/>
                    <a:p>
                      <a:pPr algn="just"/>
                      <a:r>
                        <a:rPr lang="en-IN" sz="2000" dirty="0" err="1">
                          <a:latin typeface="Times New Roman" panose="02020603050405020304" pitchFamily="18" charset="0"/>
                          <a:cs typeface="Times New Roman" panose="02020603050405020304" pitchFamily="18" charset="0"/>
                        </a:rPr>
                        <a:t>Fn_car_detection</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Camera captures image of a car and sends for classification.</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Camera is active and capturing live preview.</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System correctly detects and classifies the image as "Car" with high confidence.</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System correctly detects and classifies the image as "Car" with high confidence.</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r>
                        <a:rPr lang="en-IN" sz="2000" dirty="0">
                          <a:latin typeface="Times New Roman" panose="02020603050405020304" pitchFamily="18" charset="0"/>
                          <a:cs typeface="Times New Roman" panose="02020603050405020304" pitchFamily="18" charset="0"/>
                        </a:rPr>
                        <a:t>Passed</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77829039"/>
                  </a:ext>
                </a:extLst>
              </a:tr>
              <a:tr h="1524000">
                <a:tc>
                  <a:txBody>
                    <a:bodyPr/>
                    <a:lstStyle/>
                    <a:p>
                      <a:pPr algn="ctr"/>
                      <a:r>
                        <a:rPr lang="en-IN" sz="2000" dirty="0">
                          <a:solidFill>
                            <a:schemeClr val="tx1"/>
                          </a:solidFill>
                          <a:latin typeface="Times New Roman" panose="02020603050405020304" pitchFamily="18" charset="0"/>
                          <a:cs typeface="Times New Roman" panose="02020603050405020304" pitchFamily="18" charset="0"/>
                        </a:rPr>
                        <a:t>2</a:t>
                      </a:r>
                    </a:p>
                  </a:txBody>
                  <a:tcPr anchor="ctr"/>
                </a:tc>
                <a:tc>
                  <a:txBody>
                    <a:bodyPr/>
                    <a:lstStyle/>
                    <a:p>
                      <a:pPr algn="just"/>
                      <a:r>
                        <a:rPr lang="en-IN" sz="2000" dirty="0" err="1">
                          <a:latin typeface="Times New Roman" panose="02020603050405020304" pitchFamily="18" charset="0"/>
                          <a:cs typeface="Times New Roman" panose="02020603050405020304" pitchFamily="18" charset="0"/>
                        </a:rPr>
                        <a:t>Fn_bike_detection</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Camera captures image of a bike and sends for classification.</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Camera is active and capturing live preview.</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System should detect "Bike", but incorrect classification is made ("Car" or "No Vehicle").</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System should detect "Bike", but incorrect classification is made Car</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r>
                        <a:rPr lang="en-IN" sz="2000" dirty="0">
                          <a:latin typeface="Times New Roman" panose="02020603050405020304" pitchFamily="18" charset="0"/>
                          <a:cs typeface="Times New Roman" panose="02020603050405020304" pitchFamily="18" charset="0"/>
                        </a:rPr>
                        <a:t>Failed</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092211950"/>
                  </a:ext>
                </a:extLst>
              </a:tr>
              <a:tr h="1847053">
                <a:tc>
                  <a:txBody>
                    <a:bodyPr/>
                    <a:lstStyle/>
                    <a:p>
                      <a:pPr algn="ctr"/>
                      <a:r>
                        <a:rPr lang="en-IN" sz="2000" dirty="0">
                          <a:solidFill>
                            <a:schemeClr val="tx1"/>
                          </a:solidFill>
                          <a:latin typeface="Times New Roman" panose="02020603050405020304" pitchFamily="18" charset="0"/>
                          <a:cs typeface="Times New Roman" panose="02020603050405020304" pitchFamily="18" charset="0"/>
                        </a:rPr>
                        <a:t>3</a:t>
                      </a:r>
                    </a:p>
                  </a:txBody>
                  <a:tcPr anchor="ctr"/>
                </a:tc>
                <a:tc>
                  <a:txBody>
                    <a:bodyPr/>
                    <a:lstStyle/>
                    <a:p>
                      <a:pPr algn="just"/>
                      <a:r>
                        <a:rPr lang="en-IN" sz="2000" dirty="0" err="1">
                          <a:latin typeface="Times New Roman" panose="02020603050405020304" pitchFamily="18" charset="0"/>
                          <a:cs typeface="Times New Roman" panose="02020603050405020304" pitchFamily="18" charset="0"/>
                        </a:rPr>
                        <a:t>Fn_bike</a:t>
                      </a:r>
                      <a:r>
                        <a:rPr lang="en-IN" sz="2000" err="1">
                          <a:latin typeface="Times New Roman" panose="02020603050405020304" pitchFamily="18" charset="0"/>
                          <a:cs typeface="Times New Roman" panose="02020603050405020304" pitchFamily="18" charset="0"/>
                        </a:rPr>
                        <a:t>_</a:t>
                      </a:r>
                      <a:r>
                        <a:rPr lang="en-IN" sz="2000">
                          <a:latin typeface="Times New Roman" panose="02020603050405020304" pitchFamily="18" charset="0"/>
                          <a:cs typeface="Times New Roman" panose="02020603050405020304" pitchFamily="18" charset="0"/>
                        </a:rPr>
                        <a:t>detection</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Camera captures image of a bike and sends for classification.</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Camera is active and capturing live preview.</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System correctly detects and classifies the image as "Bike" with high confidence.</a:t>
                      </a:r>
                    </a:p>
                  </a:txBody>
                  <a:tcPr anchor="ctr"/>
                </a:tc>
                <a:tc>
                  <a:txBody>
                    <a:bodyPr/>
                    <a:lstStyle/>
                    <a:p>
                      <a:pPr algn="just"/>
                      <a:r>
                        <a:rPr lang="en-US" sz="2000" dirty="0">
                          <a:latin typeface="Times New Roman" panose="02020603050405020304" pitchFamily="18" charset="0"/>
                          <a:cs typeface="Times New Roman" panose="02020603050405020304" pitchFamily="18" charset="0"/>
                        </a:rPr>
                        <a:t>System correctly detects and classifies the image as "Bike" with high confidence.</a:t>
                      </a:r>
                    </a:p>
                  </a:txBody>
                  <a:tcPr anchor="ctr"/>
                </a:tc>
                <a:tc>
                  <a:txBody>
                    <a:bodyPr/>
                    <a:lstStyle/>
                    <a:p>
                      <a:pPr algn="ctr"/>
                      <a:r>
                        <a:rPr lang="en-IN" sz="2000" dirty="0">
                          <a:latin typeface="Times New Roman" panose="02020603050405020304" pitchFamily="18" charset="0"/>
                          <a:cs typeface="Times New Roman" panose="02020603050405020304" pitchFamily="18" charset="0"/>
                        </a:rPr>
                        <a:t>Passed</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335306762"/>
                  </a:ext>
                </a:extLst>
              </a:tr>
            </a:tbl>
          </a:graphicData>
        </a:graphic>
      </p:graphicFrame>
    </p:spTree>
    <p:extLst>
      <p:ext uri="{BB962C8B-B14F-4D97-AF65-F5344CB8AC3E}">
        <p14:creationId xmlns:p14="http://schemas.microsoft.com/office/powerpoint/2010/main" val="154186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456E41A-5C99-F21D-A1D6-9C47DF2E640F}"/>
              </a:ext>
            </a:extLst>
          </p:cNvPr>
          <p:cNvSpPr/>
          <p:nvPr/>
        </p:nvSpPr>
        <p:spPr>
          <a:xfrm>
            <a:off x="625088" y="2628900"/>
            <a:ext cx="17037824" cy="5807329"/>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5437495" y="465613"/>
            <a:ext cx="7413010" cy="151727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Roboto" panose="02000000000000000000" pitchFamily="2" charset="0"/>
                <a:cs typeface="Times New Roman" panose="02020603050405020304" pitchFamily="18" charset="0"/>
                <a:sym typeface="Canva Sans Bold"/>
              </a:rPr>
              <a:t>ABSTRACT</a:t>
            </a:r>
          </a:p>
        </p:txBody>
      </p:sp>
      <p:sp>
        <p:nvSpPr>
          <p:cNvPr id="3" name="TextBox 3"/>
          <p:cNvSpPr txBox="1"/>
          <p:nvPr/>
        </p:nvSpPr>
        <p:spPr>
          <a:xfrm>
            <a:off x="625088" y="2854151"/>
            <a:ext cx="16634212" cy="5329279"/>
          </a:xfrm>
          <a:prstGeom prst="rect">
            <a:avLst/>
          </a:prstGeom>
        </p:spPr>
        <p:txBody>
          <a:bodyPr lIns="0" tIns="0" rIns="0" bIns="0" rtlCol="0" anchor="t">
            <a:spAutoFit/>
          </a:bodyPr>
          <a:lstStyle/>
          <a:p>
            <a:pPr marL="591565" lvl="1" indent="-295783" algn="just">
              <a:lnSpc>
                <a:spcPts val="3835"/>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Traffic and parking inefficiencies in crowded public spaces lead to significant time wasted searching for available spots, heavy reliance on manual management, and the inability to provide real-time updates on parking availability.</a:t>
            </a:r>
          </a:p>
          <a:p>
            <a:pPr algn="just">
              <a:lnSpc>
                <a:spcPts val="3835"/>
              </a:lnSpc>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591565" lvl="1" indent="-295783" algn="just">
              <a:lnSpc>
                <a:spcPts val="3835"/>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The proposed Smart Parking System uses IoT sensors and machine learning to automate the process of detecting vacant parking spaces and managing the overall parking system efficiently, reducing dependency on manual efforts.</a:t>
            </a:r>
          </a:p>
          <a:p>
            <a:pPr algn="just">
              <a:lnSpc>
                <a:spcPts val="3835"/>
              </a:lnSpc>
            </a:pPr>
            <a:endParaRPr lang="en-US" sz="32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591565" lvl="1" indent="-295783" algn="just">
              <a:lnSpc>
                <a:spcPts val="3835"/>
              </a:lnSpc>
              <a:buFont typeface="Arial"/>
              <a:buChar char="•"/>
            </a:pPr>
            <a:r>
              <a:rPr lang="en-US" sz="3200" dirty="0">
                <a:solidFill>
                  <a:srgbClr val="000000"/>
                </a:solidFill>
                <a:latin typeface="Times New Roman" panose="02020603050405020304" pitchFamily="18" charset="0"/>
                <a:ea typeface="Canva Sans"/>
                <a:cs typeface="Times New Roman" panose="02020603050405020304" pitchFamily="18" charset="0"/>
                <a:sym typeface="Canva Sans"/>
              </a:rPr>
              <a:t>This system provides real-time updates on parking availability, minimizes human intervention, and enhances convenience, making parking faster and more organized.</a:t>
            </a:r>
          </a:p>
          <a:p>
            <a:pPr algn="just">
              <a:lnSpc>
                <a:spcPts val="3835"/>
              </a:lnSpc>
            </a:pPr>
            <a:endParaRPr lang="en-US" sz="2739" dirty="0">
              <a:solidFill>
                <a:srgbClr val="000000"/>
              </a:solidFill>
              <a:latin typeface="Canva Sans"/>
              <a:ea typeface="Canva Sans"/>
              <a:cs typeface="Canva Sans"/>
              <a:sym typeface="Canva Sans"/>
            </a:endParaRPr>
          </a:p>
        </p:txBody>
      </p:sp>
      <p:sp>
        <p:nvSpPr>
          <p:cNvPr id="4" name="Footer Placeholder 5">
            <a:extLst>
              <a:ext uri="{FF2B5EF4-FFF2-40B4-BE49-F238E27FC236}">
                <a16:creationId xmlns:a16="http://schemas.microsoft.com/office/drawing/2014/main" id="{3C8DD51B-8963-01A3-C519-11523DCFF779}"/>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5" name="Slide Number Placeholder 6">
            <a:extLst>
              <a:ext uri="{FF2B5EF4-FFF2-40B4-BE49-F238E27FC236}">
                <a16:creationId xmlns:a16="http://schemas.microsoft.com/office/drawing/2014/main" id="{FD903516-9035-5414-007F-C43B15D1D778}"/>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a:t>
            </a:fld>
            <a:endParaRPr lang="en-US" sz="1800" dirty="0">
              <a:solidFill>
                <a:schemeClr val="tx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82E5F3-86DF-508B-7847-0390061864C0}"/>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643D2971-DBE9-60C8-8D13-2DA9A75408B4}"/>
              </a:ext>
            </a:extLst>
          </p:cNvPr>
          <p:cNvSpPr/>
          <p:nvPr/>
        </p:nvSpPr>
        <p:spPr>
          <a:xfrm>
            <a:off x="942668" y="2077105"/>
            <a:ext cx="16659531" cy="7476162"/>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6000" dirty="0">
              <a:solidFill>
                <a:srgbClr val="FF0000"/>
              </a:solidFill>
              <a:latin typeface="Times New Roman" panose="02020603050405020304" pitchFamily="18" charset="0"/>
              <a:cs typeface="Times New Roman" panose="02020603050405020304" pitchFamily="18" charset="0"/>
            </a:endParaRPr>
          </a:p>
        </p:txBody>
      </p:sp>
      <p:sp>
        <p:nvSpPr>
          <p:cNvPr id="2" name="TextBox 2">
            <a:extLst>
              <a:ext uri="{FF2B5EF4-FFF2-40B4-BE49-F238E27FC236}">
                <a16:creationId xmlns:a16="http://schemas.microsoft.com/office/drawing/2014/main" id="{FBF1D40B-BE86-4958-EBDB-A2E0FCE2CF3A}"/>
              </a:ext>
            </a:extLst>
          </p:cNvPr>
          <p:cNvSpPr txBox="1"/>
          <p:nvPr/>
        </p:nvSpPr>
        <p:spPr>
          <a:xfrm>
            <a:off x="-243781" y="571500"/>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TESTING </a:t>
            </a:r>
            <a:r>
              <a:rPr lang="en-US" sz="8000" b="1" dirty="0" err="1">
                <a:solidFill>
                  <a:srgbClr val="002060"/>
                </a:solidFill>
                <a:latin typeface="Georgia" panose="02040502050405020303" pitchFamily="18" charset="0"/>
                <a:ea typeface="Canva Sans Bold"/>
                <a:cs typeface="Times New Roman" panose="02020603050405020304" pitchFamily="18" charset="0"/>
                <a:sym typeface="Canva Sans Bold"/>
              </a:rPr>
              <a:t>contd</a:t>
            </a: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a:t>
            </a:r>
          </a:p>
        </p:txBody>
      </p:sp>
      <p:sp>
        <p:nvSpPr>
          <p:cNvPr id="5" name="Slide Number Placeholder 6">
            <a:extLst>
              <a:ext uri="{FF2B5EF4-FFF2-40B4-BE49-F238E27FC236}">
                <a16:creationId xmlns:a16="http://schemas.microsoft.com/office/drawing/2014/main" id="{F2015F40-C57B-3F40-0B0F-20DF8979E8C3}"/>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30</a:t>
            </a:fld>
            <a:endParaRPr lang="en-US" sz="1800" dirty="0">
              <a:solidFill>
                <a:schemeClr val="tx1"/>
              </a:solidFill>
            </a:endParaRPr>
          </a:p>
        </p:txBody>
      </p:sp>
      <p:sp>
        <p:nvSpPr>
          <p:cNvPr id="6" name="Footer Placeholder 5">
            <a:extLst>
              <a:ext uri="{FF2B5EF4-FFF2-40B4-BE49-F238E27FC236}">
                <a16:creationId xmlns:a16="http://schemas.microsoft.com/office/drawing/2014/main" id="{83BD3917-D470-A174-E672-AE21F4EFA30C}"/>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graphicFrame>
        <p:nvGraphicFramePr>
          <p:cNvPr id="7" name="Table 6">
            <a:extLst>
              <a:ext uri="{FF2B5EF4-FFF2-40B4-BE49-F238E27FC236}">
                <a16:creationId xmlns:a16="http://schemas.microsoft.com/office/drawing/2014/main" id="{07CD44BC-B9C9-4814-7607-701A7A67B6B5}"/>
              </a:ext>
            </a:extLst>
          </p:cNvPr>
          <p:cNvGraphicFramePr>
            <a:graphicFrameLocks noGrp="1"/>
          </p:cNvGraphicFramePr>
          <p:nvPr>
            <p:extLst>
              <p:ext uri="{D42A27DB-BD31-4B8C-83A1-F6EECF244321}">
                <p14:modId xmlns:p14="http://schemas.microsoft.com/office/powerpoint/2010/main" val="2814551117"/>
              </p:ext>
            </p:extLst>
          </p:nvPr>
        </p:nvGraphicFramePr>
        <p:xfrm>
          <a:off x="1133165" y="4694333"/>
          <a:ext cx="16278535" cy="3551204"/>
        </p:xfrm>
        <a:graphic>
          <a:graphicData uri="http://schemas.openxmlformats.org/drawingml/2006/table">
            <a:tbl>
              <a:tblPr bandRow="1">
                <a:tableStyleId>{5C22544A-7EE6-4342-B048-85BDC9FD1C3A}</a:tableStyleId>
              </a:tblPr>
              <a:tblGrid>
                <a:gridCol w="1066800">
                  <a:extLst>
                    <a:ext uri="{9D8B030D-6E8A-4147-A177-3AD203B41FA5}">
                      <a16:colId xmlns:a16="http://schemas.microsoft.com/office/drawing/2014/main" val="2766174772"/>
                    </a:ext>
                  </a:extLst>
                </a:gridCol>
                <a:gridCol w="3517493">
                  <a:extLst>
                    <a:ext uri="{9D8B030D-6E8A-4147-A177-3AD203B41FA5}">
                      <a16:colId xmlns:a16="http://schemas.microsoft.com/office/drawing/2014/main" val="3924569286"/>
                    </a:ext>
                  </a:extLst>
                </a:gridCol>
                <a:gridCol w="2133600">
                  <a:extLst>
                    <a:ext uri="{9D8B030D-6E8A-4147-A177-3AD203B41FA5}">
                      <a16:colId xmlns:a16="http://schemas.microsoft.com/office/drawing/2014/main" val="2940236658"/>
                    </a:ext>
                  </a:extLst>
                </a:gridCol>
                <a:gridCol w="2819400">
                  <a:extLst>
                    <a:ext uri="{9D8B030D-6E8A-4147-A177-3AD203B41FA5}">
                      <a16:colId xmlns:a16="http://schemas.microsoft.com/office/drawing/2014/main" val="319682531"/>
                    </a:ext>
                  </a:extLst>
                </a:gridCol>
                <a:gridCol w="2362200">
                  <a:extLst>
                    <a:ext uri="{9D8B030D-6E8A-4147-A177-3AD203B41FA5}">
                      <a16:colId xmlns:a16="http://schemas.microsoft.com/office/drawing/2014/main" val="855922778"/>
                    </a:ext>
                  </a:extLst>
                </a:gridCol>
                <a:gridCol w="2286000">
                  <a:extLst>
                    <a:ext uri="{9D8B030D-6E8A-4147-A177-3AD203B41FA5}">
                      <a16:colId xmlns:a16="http://schemas.microsoft.com/office/drawing/2014/main" val="294555660"/>
                    </a:ext>
                  </a:extLst>
                </a:gridCol>
                <a:gridCol w="2093042">
                  <a:extLst>
                    <a:ext uri="{9D8B030D-6E8A-4147-A177-3AD203B41FA5}">
                      <a16:colId xmlns:a16="http://schemas.microsoft.com/office/drawing/2014/main" val="2218424945"/>
                    </a:ext>
                  </a:extLst>
                </a:gridCol>
              </a:tblGrid>
              <a:tr h="1684162">
                <a:tc>
                  <a:txBody>
                    <a:bodyPr/>
                    <a:lstStyle/>
                    <a:p>
                      <a:pPr algn="ctr"/>
                      <a:r>
                        <a:rPr lang="en-IN" sz="2000" dirty="0">
                          <a:solidFill>
                            <a:schemeClr val="tx1"/>
                          </a:solidFill>
                          <a:latin typeface="Times New Roman" panose="02020603050405020304" pitchFamily="18" charset="0"/>
                          <a:cs typeface="Times New Roman" panose="02020603050405020304" pitchFamily="18" charset="0"/>
                        </a:rPr>
                        <a:t>4</a:t>
                      </a:r>
                    </a:p>
                  </a:txBody>
                  <a:tcPr anchor="ctr"/>
                </a:tc>
                <a:tc>
                  <a:txBody>
                    <a:bodyPr/>
                    <a:lstStyle/>
                    <a:p>
                      <a:pPr algn="just"/>
                      <a:r>
                        <a:rPr lang="en-US" sz="2000" dirty="0" err="1">
                          <a:latin typeface="Times New Roman" panose="02020603050405020304" pitchFamily="18" charset="0"/>
                          <a:cs typeface="Times New Roman" panose="02020603050405020304" pitchFamily="18" charset="0"/>
                        </a:rPr>
                        <a:t>Fn_car_parking_block</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Camera captures image of a car and sends for classification.</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Car parking area is full. Camera is active and capturing live preview.</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b="0" dirty="0">
                          <a:latin typeface="Times New Roman" panose="02020603050405020304" pitchFamily="18" charset="0"/>
                          <a:cs typeface="Times New Roman" panose="02020603050405020304" pitchFamily="18" charset="0"/>
                        </a:rPr>
                        <a:t>System detects "Car" and gate remains closed since parking is full.</a:t>
                      </a:r>
                      <a:endParaRPr lang="en-IN" sz="2000" b="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b="0" dirty="0">
                          <a:latin typeface="Times New Roman" panose="02020603050405020304" pitchFamily="18" charset="0"/>
                          <a:cs typeface="Times New Roman" panose="02020603050405020304" pitchFamily="18" charset="0"/>
                        </a:rPr>
                        <a:t>System detects "Car" and gate remains closed since parking is full.</a:t>
                      </a:r>
                      <a:endParaRPr lang="en-IN" sz="2000" b="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r>
                        <a:rPr lang="en-IN" sz="2000" dirty="0">
                          <a:latin typeface="Times New Roman" panose="02020603050405020304" pitchFamily="18" charset="0"/>
                          <a:cs typeface="Times New Roman" panose="02020603050405020304" pitchFamily="18" charset="0"/>
                        </a:rPr>
                        <a:t>Passed</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77829039"/>
                  </a:ext>
                </a:extLst>
              </a:tr>
              <a:tr h="1867042">
                <a:tc>
                  <a:txBody>
                    <a:bodyPr/>
                    <a:lstStyle/>
                    <a:p>
                      <a:pPr algn="ctr"/>
                      <a:r>
                        <a:rPr lang="en-IN" sz="2000" dirty="0">
                          <a:solidFill>
                            <a:schemeClr val="tx1"/>
                          </a:solidFill>
                          <a:latin typeface="Times New Roman" panose="02020603050405020304" pitchFamily="18" charset="0"/>
                          <a:cs typeface="Times New Roman" panose="02020603050405020304" pitchFamily="18" charset="0"/>
                        </a:rPr>
                        <a:t>5</a:t>
                      </a:r>
                    </a:p>
                  </a:txBody>
                  <a:tcPr anchor="ctr"/>
                </a:tc>
                <a:tc>
                  <a:txBody>
                    <a:bodyPr/>
                    <a:lstStyle/>
                    <a:p>
                      <a:r>
                        <a:rPr lang="en-IN" dirty="0" err="1">
                          <a:latin typeface="Times New Roman" panose="02020603050405020304" pitchFamily="18" charset="0"/>
                          <a:cs typeface="Times New Roman" panose="02020603050405020304" pitchFamily="18" charset="0"/>
                        </a:rPr>
                        <a:t>Fn_bike_parking_block</a:t>
                      </a:r>
                      <a:endParaRPr lang="en-IN" dirty="0">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Camera captures image of bike and sends for classification.</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dirty="0">
                          <a:latin typeface="Times New Roman" panose="02020603050405020304" pitchFamily="18" charset="0"/>
                          <a:cs typeface="Times New Roman" panose="02020603050405020304" pitchFamily="18" charset="0"/>
                        </a:rPr>
                        <a:t>Bike parking area is full. Camera is active and capturing live preview.</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b="0" dirty="0">
                          <a:latin typeface="Times New Roman" panose="02020603050405020304" pitchFamily="18" charset="0"/>
                          <a:cs typeface="Times New Roman" panose="02020603050405020304" pitchFamily="18" charset="0"/>
                        </a:rPr>
                        <a:t>System detects "Bike" and gate remains closed since parking is full.</a:t>
                      </a:r>
                      <a:endParaRPr lang="en-IN" sz="2000" b="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just"/>
                      <a:r>
                        <a:rPr lang="en-US" sz="2000" b="0" dirty="0">
                          <a:latin typeface="Times New Roman" panose="02020603050405020304" pitchFamily="18" charset="0"/>
                          <a:cs typeface="Times New Roman" panose="02020603050405020304" pitchFamily="18" charset="0"/>
                        </a:rPr>
                        <a:t>System detects "Bike" and gate remains closed since parking is full.</a:t>
                      </a:r>
                      <a:endParaRPr lang="en-IN" sz="2000" b="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ctr"/>
                      <a:r>
                        <a:rPr lang="en-IN" sz="2000" dirty="0">
                          <a:latin typeface="Times New Roman" panose="02020603050405020304" pitchFamily="18" charset="0"/>
                          <a:cs typeface="Times New Roman" panose="02020603050405020304" pitchFamily="18" charset="0"/>
                        </a:rPr>
                        <a:t>Passed</a:t>
                      </a:r>
                      <a:endParaRPr lang="en-IN" sz="2000"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092211950"/>
                  </a:ext>
                </a:extLst>
              </a:tr>
            </a:tbl>
          </a:graphicData>
        </a:graphic>
      </p:graphicFrame>
      <p:graphicFrame>
        <p:nvGraphicFramePr>
          <p:cNvPr id="3" name="Table 2">
            <a:extLst>
              <a:ext uri="{FF2B5EF4-FFF2-40B4-BE49-F238E27FC236}">
                <a16:creationId xmlns:a16="http://schemas.microsoft.com/office/drawing/2014/main" id="{C63361B4-9C87-7DC9-7366-F953D5936DF9}"/>
              </a:ext>
            </a:extLst>
          </p:cNvPr>
          <p:cNvGraphicFramePr>
            <a:graphicFrameLocks noGrp="1"/>
          </p:cNvGraphicFramePr>
          <p:nvPr>
            <p:extLst>
              <p:ext uri="{D42A27DB-BD31-4B8C-83A1-F6EECF244321}">
                <p14:modId xmlns:p14="http://schemas.microsoft.com/office/powerpoint/2010/main" val="182751384"/>
              </p:ext>
            </p:extLst>
          </p:nvPr>
        </p:nvGraphicFramePr>
        <p:xfrm>
          <a:off x="1133165" y="3069060"/>
          <a:ext cx="16278535" cy="1615440"/>
        </p:xfrm>
        <a:graphic>
          <a:graphicData uri="http://schemas.openxmlformats.org/drawingml/2006/table">
            <a:tbl>
              <a:tblPr firstRow="1" bandRow="1">
                <a:tableStyleId>{5C22544A-7EE6-4342-B048-85BDC9FD1C3A}</a:tableStyleId>
              </a:tblPr>
              <a:tblGrid>
                <a:gridCol w="1066800">
                  <a:extLst>
                    <a:ext uri="{9D8B030D-6E8A-4147-A177-3AD203B41FA5}">
                      <a16:colId xmlns:a16="http://schemas.microsoft.com/office/drawing/2014/main" val="2051479065"/>
                    </a:ext>
                  </a:extLst>
                </a:gridCol>
                <a:gridCol w="3515035">
                  <a:extLst>
                    <a:ext uri="{9D8B030D-6E8A-4147-A177-3AD203B41FA5}">
                      <a16:colId xmlns:a16="http://schemas.microsoft.com/office/drawing/2014/main" val="1018140501"/>
                    </a:ext>
                  </a:extLst>
                </a:gridCol>
                <a:gridCol w="2133600">
                  <a:extLst>
                    <a:ext uri="{9D8B030D-6E8A-4147-A177-3AD203B41FA5}">
                      <a16:colId xmlns:a16="http://schemas.microsoft.com/office/drawing/2014/main" val="3421530390"/>
                    </a:ext>
                  </a:extLst>
                </a:gridCol>
                <a:gridCol w="2819400">
                  <a:extLst>
                    <a:ext uri="{9D8B030D-6E8A-4147-A177-3AD203B41FA5}">
                      <a16:colId xmlns:a16="http://schemas.microsoft.com/office/drawing/2014/main" val="14217829"/>
                    </a:ext>
                  </a:extLst>
                </a:gridCol>
                <a:gridCol w="2362200">
                  <a:extLst>
                    <a:ext uri="{9D8B030D-6E8A-4147-A177-3AD203B41FA5}">
                      <a16:colId xmlns:a16="http://schemas.microsoft.com/office/drawing/2014/main" val="4225675306"/>
                    </a:ext>
                  </a:extLst>
                </a:gridCol>
                <a:gridCol w="2286000">
                  <a:extLst>
                    <a:ext uri="{9D8B030D-6E8A-4147-A177-3AD203B41FA5}">
                      <a16:colId xmlns:a16="http://schemas.microsoft.com/office/drawing/2014/main" val="4094869650"/>
                    </a:ext>
                  </a:extLst>
                </a:gridCol>
                <a:gridCol w="2095500">
                  <a:extLst>
                    <a:ext uri="{9D8B030D-6E8A-4147-A177-3AD203B41FA5}">
                      <a16:colId xmlns:a16="http://schemas.microsoft.com/office/drawing/2014/main" val="921771918"/>
                    </a:ext>
                  </a:extLst>
                </a:gridCol>
              </a:tblGrid>
              <a:tr h="1002543">
                <a:tc>
                  <a:txBody>
                    <a:bodyPr/>
                    <a:lstStyle/>
                    <a:p>
                      <a:pPr algn="ctr">
                        <a:lnSpc>
                          <a:spcPct val="150000"/>
                        </a:lnSpc>
                        <a:spcAft>
                          <a:spcPts val="0"/>
                        </a:spcAft>
                        <a:tabLst>
                          <a:tab pos="-57150" algn="l"/>
                          <a:tab pos="171450" algn="l"/>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500" b="1" dirty="0" err="1">
                          <a:solidFill>
                            <a:schemeClr val="bg1"/>
                          </a:solidFill>
                          <a:effectLst/>
                          <a:latin typeface="Times New Roman" panose="02020603050405020304" pitchFamily="18" charset="0"/>
                          <a:cs typeface="Times New Roman" panose="02020603050405020304" pitchFamily="18" charset="0"/>
                        </a:rPr>
                        <a:t>Sl</a:t>
                      </a:r>
                      <a:endParaRPr lang="en-IN" sz="2500" b="1" dirty="0">
                        <a:solidFill>
                          <a:schemeClr val="bg1"/>
                        </a:solidFill>
                        <a:effectLst/>
                        <a:latin typeface="Times New Roman" panose="02020603050405020304" pitchFamily="18" charset="0"/>
                        <a:cs typeface="Times New Roman" panose="02020603050405020304" pitchFamily="18" charset="0"/>
                      </a:endParaRPr>
                    </a:p>
                    <a:p>
                      <a:pPr algn="ctr">
                        <a:lnSpc>
                          <a:spcPct val="150000"/>
                        </a:lnSpc>
                        <a:spcAft>
                          <a:spcPts val="0"/>
                        </a:spcAft>
                        <a:tabLst>
                          <a:tab pos="-57150" algn="l"/>
                          <a:tab pos="171450" algn="l"/>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500" b="1" dirty="0">
                          <a:solidFill>
                            <a:schemeClr val="bg1"/>
                          </a:solidFill>
                          <a:effectLst/>
                          <a:latin typeface="Times New Roman" panose="02020603050405020304" pitchFamily="18" charset="0"/>
                          <a:cs typeface="Times New Roman" panose="02020603050405020304" pitchFamily="18" charset="0"/>
                        </a:rPr>
                        <a:t>No</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500" b="1" dirty="0">
                          <a:solidFill>
                            <a:schemeClr val="bg1"/>
                          </a:solidFill>
                          <a:effectLst/>
                          <a:latin typeface="Times New Roman" panose="02020603050405020304" pitchFamily="18" charset="0"/>
                          <a:cs typeface="Times New Roman" panose="02020603050405020304" pitchFamily="18" charset="0"/>
                        </a:rPr>
                        <a:t>Test Case Name</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500" b="1" dirty="0">
                          <a:solidFill>
                            <a:schemeClr val="bg1"/>
                          </a:solidFill>
                          <a:effectLst/>
                          <a:latin typeface="Times New Roman" panose="02020603050405020304" pitchFamily="18" charset="0"/>
                          <a:cs typeface="Times New Roman" panose="02020603050405020304" pitchFamily="18" charset="0"/>
                        </a:rPr>
                        <a:t>Test Procedure</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500" b="1" dirty="0">
                          <a:solidFill>
                            <a:schemeClr val="bg1"/>
                          </a:solidFill>
                          <a:effectLst/>
                          <a:latin typeface="Times New Roman" panose="02020603050405020304" pitchFamily="18" charset="0"/>
                          <a:cs typeface="Times New Roman" panose="02020603050405020304" pitchFamily="18" charset="0"/>
                        </a:rPr>
                        <a:t>Precondition</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500" b="1" baseline="0" dirty="0">
                          <a:solidFill>
                            <a:schemeClr val="bg1"/>
                          </a:solidFill>
                          <a:effectLst/>
                          <a:latin typeface="Times New Roman" panose="02020603050405020304" pitchFamily="18" charset="0"/>
                          <a:cs typeface="Times New Roman" panose="02020603050405020304" pitchFamily="18" charset="0"/>
                        </a:rPr>
                        <a:t>Expected Result</a:t>
                      </a:r>
                      <a:endParaRPr lang="en-IN" sz="2500" b="1" baseline="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Actual</a:t>
                      </a:r>
                      <a:r>
                        <a:rPr lang="en-IN" sz="2500" b="1" baseline="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Result</a:t>
                      </a:r>
                      <a:endParaRPr lang="en-IN" sz="25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endParaRPr lang="en-IN" sz="2500" dirty="0">
                        <a:solidFill>
                          <a:schemeClr val="bg1"/>
                        </a:solidFill>
                      </a:endParaRPr>
                    </a:p>
                  </a:txBody>
                  <a:tcPr anchor="ctr"/>
                </a:tc>
                <a:tc>
                  <a:txBody>
                    <a:bodyPr/>
                    <a:lstStyle/>
                    <a:p>
                      <a:pPr algn="ctr"/>
                      <a:r>
                        <a:rPr lang="en-IN" sz="2500" dirty="0">
                          <a:solidFill>
                            <a:schemeClr val="bg1"/>
                          </a:solidFill>
                        </a:rPr>
                        <a:t>Remarks</a:t>
                      </a:r>
                    </a:p>
                  </a:txBody>
                  <a:tcPr anchor="ctr"/>
                </a:tc>
                <a:extLst>
                  <a:ext uri="{0D108BD9-81ED-4DB2-BD59-A6C34878D82A}">
                    <a16:rowId xmlns:a16="http://schemas.microsoft.com/office/drawing/2014/main" val="3814319079"/>
                  </a:ext>
                </a:extLst>
              </a:tr>
            </a:tbl>
          </a:graphicData>
        </a:graphic>
      </p:graphicFrame>
    </p:spTree>
    <p:extLst>
      <p:ext uri="{BB962C8B-B14F-4D97-AF65-F5344CB8AC3E}">
        <p14:creationId xmlns:p14="http://schemas.microsoft.com/office/powerpoint/2010/main" val="25287755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D3DD44-7526-98F9-B919-AA7AB938C8EB}"/>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2A18E91F-3712-B535-E7C6-2DC334BA90F8}"/>
              </a:ext>
            </a:extLst>
          </p:cNvPr>
          <p:cNvSpPr txBox="1"/>
          <p:nvPr/>
        </p:nvSpPr>
        <p:spPr>
          <a:xfrm>
            <a:off x="-243781" y="571500"/>
            <a:ext cx="18775561"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RESULT (Video)</a:t>
            </a:r>
          </a:p>
        </p:txBody>
      </p:sp>
      <p:sp>
        <p:nvSpPr>
          <p:cNvPr id="5" name="Slide Number Placeholder 6">
            <a:extLst>
              <a:ext uri="{FF2B5EF4-FFF2-40B4-BE49-F238E27FC236}">
                <a16:creationId xmlns:a16="http://schemas.microsoft.com/office/drawing/2014/main" id="{BE4EE4B6-D8BE-70C4-596D-8E974A1292E1}"/>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31</a:t>
            </a:fld>
            <a:endParaRPr lang="en-US" sz="1800" dirty="0">
              <a:solidFill>
                <a:schemeClr val="tx1"/>
              </a:solidFill>
            </a:endParaRPr>
          </a:p>
        </p:txBody>
      </p:sp>
      <p:sp>
        <p:nvSpPr>
          <p:cNvPr id="6" name="Footer Placeholder 5">
            <a:extLst>
              <a:ext uri="{FF2B5EF4-FFF2-40B4-BE49-F238E27FC236}">
                <a16:creationId xmlns:a16="http://schemas.microsoft.com/office/drawing/2014/main" id="{C76B5A5F-1B0E-2389-2708-D760FB3AB1EA}"/>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pic>
        <p:nvPicPr>
          <p:cNvPr id="4" name="Untitled video - Made with Clipchamp">
            <a:hlinkClick r:id="" action="ppaction://media"/>
            <a:extLst>
              <a:ext uri="{FF2B5EF4-FFF2-40B4-BE49-F238E27FC236}">
                <a16:creationId xmlns:a16="http://schemas.microsoft.com/office/drawing/2014/main" id="{DE6CFE8F-C769-965A-2BB7-A8AD61B2B7E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5812822" y="-190615"/>
            <a:ext cx="6662354" cy="11844185"/>
          </a:xfrm>
          <a:prstGeom prst="rect">
            <a:avLst/>
          </a:prstGeom>
        </p:spPr>
      </p:pic>
    </p:spTree>
    <p:extLst>
      <p:ext uri="{BB962C8B-B14F-4D97-AF65-F5344CB8AC3E}">
        <p14:creationId xmlns:p14="http://schemas.microsoft.com/office/powerpoint/2010/main" val="3798468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483C1-1032-786E-FAB4-4C969AF7B061}"/>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C1A08E99-C3FA-2B44-574A-DE72C36A891A}"/>
              </a:ext>
            </a:extLst>
          </p:cNvPr>
          <p:cNvSpPr/>
          <p:nvPr/>
        </p:nvSpPr>
        <p:spPr>
          <a:xfrm>
            <a:off x="1215763" y="2095500"/>
            <a:ext cx="15853037" cy="70104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IN" sz="3200" dirty="0">
              <a:solidFill>
                <a:schemeClr val="tx1"/>
              </a:solidFill>
              <a:latin typeface="Times New Roman" panose="02020603050405020304" pitchFamily="18" charset="0"/>
              <a:cs typeface="Times New Roman" panose="02020603050405020304" pitchFamily="18" charset="0"/>
            </a:endParaRPr>
          </a:p>
        </p:txBody>
      </p:sp>
      <p:sp>
        <p:nvSpPr>
          <p:cNvPr id="2" name="TextBox 2">
            <a:extLst>
              <a:ext uri="{FF2B5EF4-FFF2-40B4-BE49-F238E27FC236}">
                <a16:creationId xmlns:a16="http://schemas.microsoft.com/office/drawing/2014/main" id="{8204C93D-538E-7327-4F6E-B81E3D62A061}"/>
              </a:ext>
            </a:extLst>
          </p:cNvPr>
          <p:cNvSpPr txBox="1"/>
          <p:nvPr/>
        </p:nvSpPr>
        <p:spPr>
          <a:xfrm>
            <a:off x="356435" y="537333"/>
            <a:ext cx="17571691" cy="1231106"/>
          </a:xfrm>
          <a:prstGeom prst="rect">
            <a:avLst/>
          </a:prstGeom>
        </p:spPr>
        <p:txBody>
          <a:bodyPr wrap="square" lIns="0" tIns="0" rIns="0" bIns="0" rtlCol="0" anchor="t">
            <a:spAutoFit/>
          </a:bodyPr>
          <a:lstStyle/>
          <a:p>
            <a:pPr algn="ct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FUTURE SCOPE</a:t>
            </a:r>
          </a:p>
        </p:txBody>
      </p:sp>
      <p:sp>
        <p:nvSpPr>
          <p:cNvPr id="5" name="Slide Number Placeholder 6">
            <a:extLst>
              <a:ext uri="{FF2B5EF4-FFF2-40B4-BE49-F238E27FC236}">
                <a16:creationId xmlns:a16="http://schemas.microsoft.com/office/drawing/2014/main" id="{2195021E-EF38-DC8A-D161-4DA701CEBE72}"/>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32</a:t>
            </a:fld>
            <a:endParaRPr lang="en-US" sz="1800" dirty="0">
              <a:solidFill>
                <a:schemeClr val="tx1"/>
              </a:solidFill>
            </a:endParaRPr>
          </a:p>
        </p:txBody>
      </p:sp>
      <p:sp>
        <p:nvSpPr>
          <p:cNvPr id="6" name="Footer Placeholder 5">
            <a:extLst>
              <a:ext uri="{FF2B5EF4-FFF2-40B4-BE49-F238E27FC236}">
                <a16:creationId xmlns:a16="http://schemas.microsoft.com/office/drawing/2014/main" id="{2FD8F2A8-4F34-45D2-732F-8495AA575B4A}"/>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3" name="Rectangle 1">
            <a:extLst>
              <a:ext uri="{FF2B5EF4-FFF2-40B4-BE49-F238E27FC236}">
                <a16:creationId xmlns:a16="http://schemas.microsoft.com/office/drawing/2014/main" id="{C56DC9C2-7A96-7ACF-ACF4-F0A628960F11}"/>
              </a:ext>
            </a:extLst>
          </p:cNvPr>
          <p:cNvSpPr>
            <a:spLocks noChangeArrowheads="1"/>
          </p:cNvSpPr>
          <p:nvPr/>
        </p:nvSpPr>
        <p:spPr bwMode="auto">
          <a:xfrm>
            <a:off x="1369880" y="2353657"/>
            <a:ext cx="15544800" cy="64940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14350" indent="-514350" algn="just">
              <a:buFont typeface="+mj-lt"/>
              <a:buAutoNum type="arabicPeriod"/>
            </a:pPr>
            <a:r>
              <a:rPr lang="en-IN" sz="3200" b="1" dirty="0">
                <a:latin typeface="Times New Roman" panose="02020603050405020304" pitchFamily="18" charset="0"/>
                <a:cs typeface="Times New Roman" panose="02020603050405020304" pitchFamily="18" charset="0"/>
              </a:rPr>
              <a:t>AI-Driven ANPR Smart Parking: </a:t>
            </a:r>
            <a:r>
              <a:rPr lang="en-IN" sz="3200" dirty="0">
                <a:latin typeface="Times New Roman" panose="02020603050405020304" pitchFamily="18" charset="0"/>
                <a:cs typeface="Times New Roman" panose="02020603050405020304" pitchFamily="18" charset="0"/>
              </a:rPr>
              <a:t>ANPR automates vehicle entry/exit for registered users, reducing delays. And guide vehicles to available slots, while a future mobile app enables real-time slot booking and updates. </a:t>
            </a:r>
          </a:p>
          <a:p>
            <a:pPr marL="514350" indent="-514350" algn="just">
              <a:buFont typeface="+mj-lt"/>
              <a:buAutoNum type="arabicPeriod"/>
            </a:pPr>
            <a:endParaRPr lang="en-IN" sz="3200" dirty="0">
              <a:latin typeface="Times New Roman" panose="02020603050405020304" pitchFamily="18" charset="0"/>
              <a:cs typeface="Times New Roman" panose="02020603050405020304" pitchFamily="18" charset="0"/>
            </a:endParaRPr>
          </a:p>
          <a:p>
            <a:pPr marL="514350" indent="-514350" algn="just">
              <a:buFont typeface="+mj-lt"/>
              <a:buAutoNum type="arabicPeriod"/>
            </a:pPr>
            <a:r>
              <a:rPr lang="en-IN" sz="3200" b="1" dirty="0">
                <a:latin typeface="Times New Roman" panose="02020603050405020304" pitchFamily="18" charset="0"/>
                <a:cs typeface="Times New Roman" panose="02020603050405020304" pitchFamily="18" charset="0"/>
              </a:rPr>
              <a:t>Cloud-Based Monitoring &amp; Analytics: </a:t>
            </a:r>
            <a:r>
              <a:rPr lang="en-IN" sz="3200" dirty="0">
                <a:latin typeface="Times New Roman" panose="02020603050405020304" pitchFamily="18" charset="0"/>
                <a:cs typeface="Times New Roman" panose="02020603050405020304" pitchFamily="18" charset="0"/>
              </a:rPr>
              <a:t>Cloud connectivity enables real-time monitoring, analytics, and efficient remote management of parking spaces.	.</a:t>
            </a:r>
          </a:p>
          <a:p>
            <a:pPr algn="just">
              <a:buFont typeface="+mj-lt"/>
              <a:buAutoNum type="arabicPeriod"/>
            </a:pPr>
            <a:endParaRPr lang="en-IN" sz="3200" dirty="0">
              <a:latin typeface="Times New Roman" panose="02020603050405020304" pitchFamily="18" charset="0"/>
              <a:cs typeface="Times New Roman" panose="02020603050405020304" pitchFamily="18" charset="0"/>
            </a:endParaRPr>
          </a:p>
          <a:p>
            <a:pPr marL="514350" indent="-514350" algn="just">
              <a:buFont typeface="+mj-lt"/>
              <a:buAutoNum type="arabicPeriod"/>
            </a:pPr>
            <a:r>
              <a:rPr lang="en-US" sz="3200" b="1" dirty="0">
                <a:latin typeface="Times New Roman" panose="02020603050405020304" pitchFamily="18" charset="0"/>
                <a:cs typeface="Times New Roman" panose="02020603050405020304" pitchFamily="18" charset="0"/>
              </a:rPr>
              <a:t>Automated Navigation to Reserved Parking: </a:t>
            </a:r>
            <a:r>
              <a:rPr lang="en-US" sz="3200" dirty="0">
                <a:latin typeface="Times New Roman" panose="02020603050405020304" pitchFamily="18" charset="0"/>
                <a:cs typeface="Times New Roman" panose="02020603050405020304" pitchFamily="18" charset="0"/>
              </a:rPr>
              <a:t>The system will guide vehicles to their reserved parking spots using real-time navigation and IoT-enabled smart signboards, ensuring seamless parking. </a:t>
            </a:r>
          </a:p>
          <a:p>
            <a:pPr marL="514350" indent="-514350" algn="just">
              <a:buFont typeface="+mj-lt"/>
              <a:buAutoNum type="arabicPeriod"/>
            </a:pPr>
            <a:endParaRPr lang="en-US" sz="3200" dirty="0">
              <a:latin typeface="Times New Roman" panose="02020603050405020304" pitchFamily="18" charset="0"/>
              <a:cs typeface="Times New Roman" panose="02020603050405020304" pitchFamily="18" charset="0"/>
            </a:endParaRPr>
          </a:p>
          <a:p>
            <a:pPr marL="514350" indent="-514350" algn="just">
              <a:buFont typeface="+mj-lt"/>
              <a:buAutoNum type="arabicPeriod"/>
            </a:pPr>
            <a:r>
              <a:rPr lang="en-US" sz="3200" b="1" dirty="0">
                <a:latin typeface="Times New Roman" panose="02020603050405020304" pitchFamily="18" charset="0"/>
                <a:cs typeface="Times New Roman" panose="02020603050405020304" pitchFamily="18" charset="0"/>
              </a:rPr>
              <a:t>Smart Payment System:</a:t>
            </a:r>
            <a:r>
              <a:rPr lang="en-US" sz="3200" dirty="0">
                <a:latin typeface="Times New Roman" panose="02020603050405020304" pitchFamily="18" charset="0"/>
                <a:cs typeface="Times New Roman" panose="02020603050405020304" pitchFamily="18" charset="0"/>
              </a:rPr>
              <a:t> Future integration of digital payment gateways and RFID-based</a:t>
            </a:r>
            <a:r>
              <a:rPr lang="en-IN" sz="3200"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automated billing will streamline parking fee collection and reduce wait times.</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5009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1890EB-D96F-686D-D017-FDA504B2F820}"/>
              </a:ext>
            </a:extLst>
          </p:cNvPr>
          <p:cNvSpPr/>
          <p:nvPr/>
        </p:nvSpPr>
        <p:spPr>
          <a:xfrm>
            <a:off x="625088" y="2705100"/>
            <a:ext cx="17037824" cy="58140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5410200" y="908297"/>
            <a:ext cx="7941350" cy="1505605"/>
          </a:xfrm>
          <a:prstGeom prst="rect">
            <a:avLst/>
          </a:prstGeom>
        </p:spPr>
        <p:txBody>
          <a:bodyPr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CONCLUSION</a:t>
            </a:r>
          </a:p>
        </p:txBody>
      </p:sp>
      <p:sp>
        <p:nvSpPr>
          <p:cNvPr id="4" name="Slide Number Placeholder 6">
            <a:extLst>
              <a:ext uri="{FF2B5EF4-FFF2-40B4-BE49-F238E27FC236}">
                <a16:creationId xmlns:a16="http://schemas.microsoft.com/office/drawing/2014/main" id="{46A79355-678F-5326-13C7-DF37A4372E2F}"/>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33</a:t>
            </a:fld>
            <a:endParaRPr lang="en-US" sz="1800" dirty="0">
              <a:solidFill>
                <a:schemeClr val="tx1"/>
              </a:solidFill>
            </a:endParaRPr>
          </a:p>
        </p:txBody>
      </p:sp>
      <p:sp>
        <p:nvSpPr>
          <p:cNvPr id="5" name="Footer Placeholder 5">
            <a:extLst>
              <a:ext uri="{FF2B5EF4-FFF2-40B4-BE49-F238E27FC236}">
                <a16:creationId xmlns:a16="http://schemas.microsoft.com/office/drawing/2014/main" id="{2CD87617-9D36-2DB5-9FAD-56F490159A27}"/>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9" name="Rectangle 3">
            <a:extLst>
              <a:ext uri="{FF2B5EF4-FFF2-40B4-BE49-F238E27FC236}">
                <a16:creationId xmlns:a16="http://schemas.microsoft.com/office/drawing/2014/main" id="{CFF818DB-7CCC-5443-953A-3DFAE0C5C04C}"/>
              </a:ext>
            </a:extLst>
          </p:cNvPr>
          <p:cNvSpPr>
            <a:spLocks noChangeArrowheads="1"/>
          </p:cNvSpPr>
          <p:nvPr/>
        </p:nvSpPr>
        <p:spPr bwMode="auto">
          <a:xfrm>
            <a:off x="800100" y="2798921"/>
            <a:ext cx="16687800"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Arial" panose="020B0604020202020204" pitchFamily="34"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Smart Parking System integrates IoT sensors and machine learning to automate vehicle classification and direct vehicles to available parking spots, improving the overall parking process.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By reducing the time spent searching for vacant parking spaces and minimizing the need for manual intervention, the system enhances operational efficiency and user convenience.</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3200" dirty="0">
                <a:latin typeface="Times New Roman" panose="02020603050405020304" pitchFamily="18" charset="0"/>
                <a:cs typeface="Times New Roman" panose="02020603050405020304" pitchFamily="18" charset="0"/>
              </a:rPr>
              <a:t>T</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he system not only optimizes parking management but also helps in reducing traffic congestion, offering a smarter and more efficient parking solution for urban areas. </a:t>
            </a:r>
          </a:p>
        </p:txBody>
      </p:sp>
    </p:spTree>
    <p:extLst>
      <p:ext uri="{BB962C8B-B14F-4D97-AF65-F5344CB8AC3E}">
        <p14:creationId xmlns:p14="http://schemas.microsoft.com/office/powerpoint/2010/main" val="5323197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C263F-B85D-BF55-F2A4-DA4556070A8D}"/>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9E7FFC19-6D2B-F06C-6085-37249BB15AE5}"/>
              </a:ext>
            </a:extLst>
          </p:cNvPr>
          <p:cNvSpPr/>
          <p:nvPr/>
        </p:nvSpPr>
        <p:spPr>
          <a:xfrm>
            <a:off x="625088" y="1564647"/>
            <a:ext cx="17037824" cy="7971413"/>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a:extLst>
              <a:ext uri="{FF2B5EF4-FFF2-40B4-BE49-F238E27FC236}">
                <a16:creationId xmlns:a16="http://schemas.microsoft.com/office/drawing/2014/main" id="{2EFBB382-2BAE-B434-CBF3-A241FD811872}"/>
              </a:ext>
            </a:extLst>
          </p:cNvPr>
          <p:cNvSpPr txBox="1"/>
          <p:nvPr/>
        </p:nvSpPr>
        <p:spPr>
          <a:xfrm>
            <a:off x="5370521" y="-19705"/>
            <a:ext cx="7941350" cy="1505605"/>
          </a:xfrm>
          <a:prstGeom prst="rect">
            <a:avLst/>
          </a:prstGeom>
        </p:spPr>
        <p:txBody>
          <a:bodyPr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REFERENCES</a:t>
            </a:r>
          </a:p>
        </p:txBody>
      </p:sp>
      <p:sp>
        <p:nvSpPr>
          <p:cNvPr id="4" name="Slide Number Placeholder 6">
            <a:extLst>
              <a:ext uri="{FF2B5EF4-FFF2-40B4-BE49-F238E27FC236}">
                <a16:creationId xmlns:a16="http://schemas.microsoft.com/office/drawing/2014/main" id="{D162C64E-849B-C6D0-BB69-6C845BDBF2D8}"/>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34</a:t>
            </a:fld>
            <a:endParaRPr lang="en-US" sz="1800" dirty="0">
              <a:solidFill>
                <a:schemeClr val="tx1"/>
              </a:solidFill>
            </a:endParaRPr>
          </a:p>
        </p:txBody>
      </p:sp>
      <p:sp>
        <p:nvSpPr>
          <p:cNvPr id="5" name="Footer Placeholder 5">
            <a:extLst>
              <a:ext uri="{FF2B5EF4-FFF2-40B4-BE49-F238E27FC236}">
                <a16:creationId xmlns:a16="http://schemas.microsoft.com/office/drawing/2014/main" id="{1F320439-6459-03ED-167F-745F6A2CF542}"/>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9" name="Rectangle 3">
            <a:extLst>
              <a:ext uri="{FF2B5EF4-FFF2-40B4-BE49-F238E27FC236}">
                <a16:creationId xmlns:a16="http://schemas.microsoft.com/office/drawing/2014/main" id="{4F81B0FB-F092-FA9F-8615-7EED65DA6323}"/>
              </a:ext>
            </a:extLst>
          </p:cNvPr>
          <p:cNvSpPr>
            <a:spLocks noChangeArrowheads="1"/>
          </p:cNvSpPr>
          <p:nvPr/>
        </p:nvSpPr>
        <p:spPr bwMode="auto">
          <a:xfrm>
            <a:off x="771523" y="1591686"/>
            <a:ext cx="16744953" cy="7971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Autonomous Parking-Lots Detection with Multi-Sensor Data Fusion </a:t>
            </a:r>
            <a:r>
              <a:rPr lang="en-US" sz="3200" dirty="0" err="1">
                <a:latin typeface="Times New Roman" panose="02020603050405020304" pitchFamily="18" charset="0"/>
                <a:cs typeface="Times New Roman" panose="02020603050405020304" pitchFamily="18" charset="0"/>
              </a:rPr>
              <a:t>UsingMachine</a:t>
            </a:r>
            <a:r>
              <a:rPr lang="en-US" sz="3200" dirty="0">
                <a:latin typeface="Times New Roman" panose="02020603050405020304" pitchFamily="18" charset="0"/>
                <a:cs typeface="Times New Roman" panose="02020603050405020304" pitchFamily="18" charset="0"/>
              </a:rPr>
              <a:t> Deep Learning </a:t>
            </a:r>
            <a:r>
              <a:rPr lang="en-US" sz="3200" dirty="0" err="1">
                <a:latin typeface="Times New Roman" panose="02020603050405020304" pitchFamily="18" charset="0"/>
                <a:cs typeface="Times New Roman" panose="02020603050405020304" pitchFamily="18" charset="0"/>
              </a:rPr>
              <a:t>TechniquesKashif</a:t>
            </a:r>
            <a:r>
              <a:rPr lang="en-US" sz="3200" dirty="0">
                <a:latin typeface="Times New Roman" panose="02020603050405020304" pitchFamily="18" charset="0"/>
                <a:cs typeface="Times New Roman" panose="02020603050405020304" pitchFamily="18" charset="0"/>
              </a:rPr>
              <a:t> Iqbal, </a:t>
            </a:r>
            <a:r>
              <a:rPr lang="en-US" sz="3200" dirty="0" err="1">
                <a:latin typeface="Times New Roman" panose="02020603050405020304" pitchFamily="18" charset="0"/>
                <a:cs typeface="Times New Roman" panose="02020603050405020304" pitchFamily="18" charset="0"/>
              </a:rPr>
              <a:t>Sagheer</a:t>
            </a:r>
            <a:r>
              <a:rPr lang="en-US" sz="3200" dirty="0">
                <a:latin typeface="Times New Roman" panose="02020603050405020304" pitchFamily="18" charset="0"/>
                <a:cs typeface="Times New Roman" panose="02020603050405020304" pitchFamily="18" charset="0"/>
              </a:rPr>
              <a:t> Abbas1, Muhammad Adnan Khan, </a:t>
            </a:r>
            <a:r>
              <a:rPr lang="en-US" sz="3200" dirty="0" err="1">
                <a:latin typeface="Times New Roman" panose="02020603050405020304" pitchFamily="18" charset="0"/>
                <a:cs typeface="Times New Roman" panose="02020603050405020304" pitchFamily="18" charset="0"/>
              </a:rPr>
              <a:t>Atifa</a:t>
            </a:r>
            <a:r>
              <a:rPr lang="en-US" sz="3200" dirty="0">
                <a:latin typeface="Times New Roman" panose="02020603050405020304" pitchFamily="18" charset="0"/>
                <a:cs typeface="Times New Roman" panose="02020603050405020304" pitchFamily="18" charset="0"/>
              </a:rPr>
              <a:t> Athar, </a:t>
            </a:r>
            <a:r>
              <a:rPr lang="en-US" sz="3200" dirty="0" err="1">
                <a:latin typeface="Times New Roman" panose="02020603050405020304" pitchFamily="18" charset="0"/>
                <a:cs typeface="Times New Roman" panose="02020603050405020304" pitchFamily="18" charset="0"/>
              </a:rPr>
              <a:t>MuhammadSaleem</a:t>
            </a:r>
            <a:r>
              <a:rPr lang="en-US" sz="3200" dirty="0">
                <a:latin typeface="Times New Roman" panose="02020603050405020304" pitchFamily="18" charset="0"/>
                <a:cs typeface="Times New Roman" panose="02020603050405020304" pitchFamily="18" charset="0"/>
              </a:rPr>
              <a:t> Khan, Areej Fatima and Gulzar Ahmad - 2021</a:t>
            </a:r>
            <a:endParaRPr lang="en-IN" sz="3200" dirty="0">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sz="32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Machine Learning and IoT based Real Time Parking System: Challenges and Implementation </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Ravi Kumar Gupta, Geeta Rani - 2020</a:t>
            </a:r>
            <a:endParaRPr lang="en-IN" sz="3200" dirty="0">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i="0"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IN" sz="3200" dirty="0">
                <a:latin typeface="Times New Roman" panose="02020603050405020304" pitchFamily="18" charset="0"/>
                <a:cs typeface="Times New Roman" panose="02020603050405020304" pitchFamily="18" charset="0"/>
              </a:rPr>
              <a:t>Survey of Smart Parking Systems Mathias Gabriel Diaz </a:t>
            </a:r>
            <a:r>
              <a:rPr lang="en-IN" sz="3200" dirty="0" err="1">
                <a:latin typeface="Times New Roman" panose="02020603050405020304" pitchFamily="18" charset="0"/>
                <a:cs typeface="Times New Roman" panose="02020603050405020304" pitchFamily="18" charset="0"/>
              </a:rPr>
              <a:t>Ogás</a:t>
            </a:r>
            <a:r>
              <a:rPr lang="en-IN" sz="3200" dirty="0">
                <a:latin typeface="Times New Roman" panose="02020603050405020304" pitchFamily="18" charset="0"/>
                <a:cs typeface="Times New Roman" panose="02020603050405020304" pitchFamily="18" charset="0"/>
              </a:rPr>
              <a:t>  , Ramon </a:t>
            </a:r>
            <a:r>
              <a:rPr lang="en-IN" sz="3200" dirty="0" err="1">
                <a:latin typeface="Times New Roman" panose="02020603050405020304" pitchFamily="18" charset="0"/>
                <a:cs typeface="Times New Roman" panose="02020603050405020304" pitchFamily="18" charset="0"/>
              </a:rPr>
              <a:t>Fabregat</a:t>
            </a:r>
            <a:r>
              <a:rPr lang="en-IN" sz="3200" dirty="0">
                <a:latin typeface="Times New Roman" panose="02020603050405020304" pitchFamily="18" charset="0"/>
                <a:cs typeface="Times New Roman" panose="02020603050405020304" pitchFamily="18" charset="0"/>
              </a:rPr>
              <a:t>  and </a:t>
            </a:r>
            <a:r>
              <a:rPr lang="en-IN" sz="3200" dirty="0" err="1">
                <a:latin typeface="Times New Roman" panose="02020603050405020304" pitchFamily="18" charset="0"/>
                <a:cs typeface="Times New Roman" panose="02020603050405020304" pitchFamily="18" charset="0"/>
              </a:rPr>
              <a:t>SilvanaAciarPublished</a:t>
            </a:r>
            <a:r>
              <a:rPr lang="en-IN" sz="3200" dirty="0">
                <a:latin typeface="Times New Roman" panose="02020603050405020304" pitchFamily="18" charset="0"/>
                <a:cs typeface="Times New Roman" panose="02020603050405020304" pitchFamily="18" charset="0"/>
              </a:rPr>
              <a:t> - 2020</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i="0"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IN" sz="3200" dirty="0">
                <a:latin typeface="Times New Roman" panose="02020603050405020304" pitchFamily="18" charset="0"/>
                <a:cs typeface="Times New Roman" panose="02020603050405020304" pitchFamily="18" charset="0"/>
              </a:rPr>
              <a:t>Predicting parking occupancy via machine learning in the web of things Jesper C. </a:t>
            </a:r>
            <a:r>
              <a:rPr lang="en-IN" sz="3200" dirty="0" err="1">
                <a:latin typeface="Times New Roman" panose="02020603050405020304" pitchFamily="18" charset="0"/>
                <a:cs typeface="Times New Roman" panose="02020603050405020304" pitchFamily="18" charset="0"/>
              </a:rPr>
              <a:t>Provoost</a:t>
            </a:r>
            <a:r>
              <a:rPr lang="en-IN" sz="3200" dirty="0">
                <a:latin typeface="Times New Roman" panose="02020603050405020304" pitchFamily="18" charset="0"/>
                <a:cs typeface="Times New Roman" panose="02020603050405020304" pitchFamily="18" charset="0"/>
              </a:rPr>
              <a:t> , Andreas </a:t>
            </a:r>
            <a:r>
              <a:rPr lang="en-IN" sz="3200" dirty="0" err="1">
                <a:latin typeface="Times New Roman" panose="02020603050405020304" pitchFamily="18" charset="0"/>
                <a:cs typeface="Times New Roman" panose="02020603050405020304" pitchFamily="18" charset="0"/>
              </a:rPr>
              <a:t>Kamilaris</a:t>
            </a:r>
            <a:r>
              <a:rPr lang="en-IN" sz="3200" dirty="0">
                <a:latin typeface="Times New Roman" panose="02020603050405020304" pitchFamily="18" charset="0"/>
                <a:cs typeface="Times New Roman" panose="02020603050405020304" pitchFamily="18" charset="0"/>
              </a:rPr>
              <a:t> , Luc J.J. </a:t>
            </a:r>
            <a:r>
              <a:rPr lang="en-IN" sz="3200" dirty="0" err="1">
                <a:latin typeface="Times New Roman" panose="02020603050405020304" pitchFamily="18" charset="0"/>
                <a:cs typeface="Times New Roman" panose="02020603050405020304" pitchFamily="18" charset="0"/>
              </a:rPr>
              <a:t>Wismans</a:t>
            </a:r>
            <a:r>
              <a:rPr lang="en-IN" sz="3200" dirty="0">
                <a:latin typeface="Times New Roman" panose="02020603050405020304" pitchFamily="18" charset="0"/>
                <a:cs typeface="Times New Roman" panose="02020603050405020304" pitchFamily="18" charset="0"/>
              </a:rPr>
              <a:t>, Sander J. van der Drift , Maurice van Keulen Accepted - 2020</a:t>
            </a:r>
          </a:p>
          <a:p>
            <a:pPr marL="457200" indent="-457200" algn="just" eaLnBrk="0" fontAlgn="base" hangingPunct="0">
              <a:spcBef>
                <a:spcPct val="0"/>
              </a:spcBef>
              <a:spcAft>
                <a:spcPct val="0"/>
              </a:spcAft>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Implementation of Smart </a:t>
            </a:r>
            <a:r>
              <a:rPr lang="en-US" sz="3200" dirty="0" err="1">
                <a:latin typeface="Times New Roman" panose="02020603050405020304" pitchFamily="18" charset="0"/>
                <a:cs typeface="Times New Roman" panose="02020603050405020304" pitchFamily="18" charset="0"/>
              </a:rPr>
              <a:t>ParkingApplication</a:t>
            </a:r>
            <a:r>
              <a:rPr lang="en-US" sz="3200" dirty="0">
                <a:latin typeface="Times New Roman" panose="02020603050405020304" pitchFamily="18" charset="0"/>
                <a:cs typeface="Times New Roman" panose="02020603050405020304" pitchFamily="18" charset="0"/>
              </a:rPr>
              <a:t> Using IoT and </a:t>
            </a:r>
            <a:r>
              <a:rPr lang="en-US" sz="3200" dirty="0" err="1">
                <a:latin typeface="Times New Roman" panose="02020603050405020304" pitchFamily="18" charset="0"/>
                <a:cs typeface="Times New Roman" panose="02020603050405020304" pitchFamily="18" charset="0"/>
              </a:rPr>
              <a:t>MachineLearning</a:t>
            </a:r>
            <a:r>
              <a:rPr lang="en-US" sz="3200" dirty="0">
                <a:latin typeface="Times New Roman" panose="02020603050405020304" pitchFamily="18" charset="0"/>
                <a:cs typeface="Times New Roman" panose="02020603050405020304" pitchFamily="18" charset="0"/>
              </a:rPr>
              <a:t> Algorithms </a:t>
            </a:r>
          </a:p>
          <a:p>
            <a:pPr marL="457200" indent="-457200"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G. Manjula, G. Govinda </a:t>
            </a:r>
            <a:r>
              <a:rPr lang="en-US" sz="3200" dirty="0" err="1">
                <a:latin typeface="Times New Roman" panose="02020603050405020304" pitchFamily="18" charset="0"/>
                <a:cs typeface="Times New Roman" panose="02020603050405020304" pitchFamily="18" charset="0"/>
              </a:rPr>
              <a:t>Rajulu</a:t>
            </a:r>
            <a:r>
              <a:rPr lang="en-US" sz="3200" dirty="0">
                <a:latin typeface="Times New Roman" panose="02020603050405020304" pitchFamily="18" charset="0"/>
                <a:cs typeface="Times New Roman" panose="02020603050405020304" pitchFamily="18" charset="0"/>
              </a:rPr>
              <a:t>, R. Anand, and J. T. </a:t>
            </a:r>
            <a:r>
              <a:rPr lang="en-US" sz="3200" dirty="0" err="1">
                <a:latin typeface="Times New Roman" panose="02020603050405020304" pitchFamily="18" charset="0"/>
                <a:cs typeface="Times New Roman" panose="02020603050405020304" pitchFamily="18" charset="0"/>
              </a:rPr>
              <a:t>Thirukrishna</a:t>
            </a:r>
            <a:r>
              <a:rPr lang="en-US" sz="3200" dirty="0">
                <a:latin typeface="Times New Roman" panose="02020603050405020304" pitchFamily="18" charset="0"/>
                <a:cs typeface="Times New Roman" panose="02020603050405020304" pitchFamily="18" charset="0"/>
              </a:rPr>
              <a:t> Accepted - 2020</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71498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8BACC-2853-EDBB-7217-9AF2ED9BD5F9}"/>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2A1608D1-56B9-7C94-53F7-5E101EDBC7EB}"/>
              </a:ext>
            </a:extLst>
          </p:cNvPr>
          <p:cNvSpPr/>
          <p:nvPr/>
        </p:nvSpPr>
        <p:spPr>
          <a:xfrm>
            <a:off x="652127" y="665351"/>
            <a:ext cx="17037824" cy="8591171"/>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Slide Number Placeholder 6">
            <a:extLst>
              <a:ext uri="{FF2B5EF4-FFF2-40B4-BE49-F238E27FC236}">
                <a16:creationId xmlns:a16="http://schemas.microsoft.com/office/drawing/2014/main" id="{ACC98FFE-E0F1-8B8F-3524-6ED49D8213EF}"/>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35</a:t>
            </a:fld>
            <a:endParaRPr lang="en-US" sz="1800" dirty="0">
              <a:solidFill>
                <a:schemeClr val="tx1"/>
              </a:solidFill>
            </a:endParaRPr>
          </a:p>
        </p:txBody>
      </p:sp>
      <p:sp>
        <p:nvSpPr>
          <p:cNvPr id="5" name="Footer Placeholder 5">
            <a:extLst>
              <a:ext uri="{FF2B5EF4-FFF2-40B4-BE49-F238E27FC236}">
                <a16:creationId xmlns:a16="http://schemas.microsoft.com/office/drawing/2014/main" id="{1AB0EB2A-AEDA-825F-24CB-995C3AD97651}"/>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9" name="Rectangle 3">
            <a:extLst>
              <a:ext uri="{FF2B5EF4-FFF2-40B4-BE49-F238E27FC236}">
                <a16:creationId xmlns:a16="http://schemas.microsoft.com/office/drawing/2014/main" id="{80C280E9-31F4-9911-8814-7F9374CF7A26}"/>
              </a:ext>
            </a:extLst>
          </p:cNvPr>
          <p:cNvSpPr>
            <a:spLocks noChangeArrowheads="1"/>
          </p:cNvSpPr>
          <p:nvPr/>
        </p:nvSpPr>
        <p:spPr bwMode="auto">
          <a:xfrm>
            <a:off x="856697" y="696521"/>
            <a:ext cx="16628684" cy="89562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eaLnBrk="0" fontAlgn="base" hangingPunct="0">
              <a:spcBef>
                <a:spcPct val="0"/>
              </a:spcBef>
              <a:spcAft>
                <a:spcPct val="0"/>
              </a:spcAft>
              <a:buFont typeface="Arial" panose="020B0604020202020204" pitchFamily="34" charset="0"/>
              <a:buChar char="•"/>
            </a:pPr>
            <a:r>
              <a:rPr lang="en-IN" sz="3200" dirty="0">
                <a:latin typeface="Times New Roman" panose="02020603050405020304" pitchFamily="18" charset="0"/>
                <a:cs typeface="Times New Roman" panose="02020603050405020304" pitchFamily="18" charset="0"/>
              </a:rPr>
              <a:t>N. Farooqi, S. </a:t>
            </a:r>
            <a:r>
              <a:rPr lang="en-IN" sz="3200" dirty="0" err="1">
                <a:latin typeface="Times New Roman" panose="02020603050405020304" pitchFamily="18" charset="0"/>
                <a:cs typeface="Times New Roman" panose="02020603050405020304" pitchFamily="18" charset="0"/>
              </a:rPr>
              <a:t>Alshehri</a:t>
            </a:r>
            <a:r>
              <a:rPr lang="en-IN" sz="3200" dirty="0">
                <a:latin typeface="Times New Roman" panose="02020603050405020304" pitchFamily="18" charset="0"/>
                <a:cs typeface="Times New Roman" panose="02020603050405020304" pitchFamily="18" charset="0"/>
              </a:rPr>
              <a:t>, S. </a:t>
            </a:r>
            <a:r>
              <a:rPr lang="en-IN" sz="3200" dirty="0" err="1">
                <a:latin typeface="Times New Roman" panose="02020603050405020304" pitchFamily="18" charset="0"/>
                <a:cs typeface="Times New Roman" panose="02020603050405020304" pitchFamily="18" charset="0"/>
              </a:rPr>
              <a:t>Nollily</a:t>
            </a:r>
            <a:r>
              <a:rPr lang="en-IN" sz="3200" dirty="0">
                <a:latin typeface="Times New Roman" panose="02020603050405020304" pitchFamily="18" charset="0"/>
                <a:cs typeface="Times New Roman" panose="02020603050405020304" pitchFamily="18" charset="0"/>
              </a:rPr>
              <a:t>, L. </a:t>
            </a:r>
            <a:r>
              <a:rPr lang="en-IN" sz="3200" dirty="0" err="1">
                <a:latin typeface="Times New Roman" panose="02020603050405020304" pitchFamily="18" charset="0"/>
                <a:cs typeface="Times New Roman" panose="02020603050405020304" pitchFamily="18" charset="0"/>
              </a:rPr>
              <a:t>Najmi</a:t>
            </a:r>
            <a:r>
              <a:rPr lang="en-IN" sz="3200" dirty="0">
                <a:latin typeface="Times New Roman" panose="02020603050405020304" pitchFamily="18" charset="0"/>
                <a:cs typeface="Times New Roman" panose="02020603050405020304" pitchFamily="18" charset="0"/>
              </a:rPr>
              <a:t> and G. </a:t>
            </a:r>
            <a:r>
              <a:rPr lang="en-IN" sz="3200" dirty="0" err="1">
                <a:latin typeface="Times New Roman" panose="02020603050405020304" pitchFamily="18" charset="0"/>
                <a:cs typeface="Times New Roman" panose="02020603050405020304" pitchFamily="18" charset="0"/>
              </a:rPr>
              <a:t>Alqurashi</a:t>
            </a:r>
            <a:r>
              <a:rPr lang="en-IN" sz="3200" dirty="0">
                <a:latin typeface="Times New Roman" panose="02020603050405020304" pitchFamily="18" charset="0"/>
                <a:cs typeface="Times New Roman" panose="02020603050405020304" pitchFamily="18" charset="0"/>
              </a:rPr>
              <a:t> et al., “</a:t>
            </a:r>
            <a:r>
              <a:rPr lang="en-IN" sz="3200" dirty="0" err="1">
                <a:latin typeface="Times New Roman" panose="02020603050405020304" pitchFamily="18" charset="0"/>
                <a:cs typeface="Times New Roman" panose="02020603050405020304" pitchFamily="18" charset="0"/>
              </a:rPr>
              <a:t>UParking</a:t>
            </a:r>
            <a:r>
              <a:rPr lang="en-IN" sz="3200" dirty="0">
                <a:latin typeface="Times New Roman" panose="02020603050405020304" pitchFamily="18" charset="0"/>
                <a:cs typeface="Times New Roman" panose="02020603050405020304" pitchFamily="18" charset="0"/>
              </a:rPr>
              <a:t>: Developing a smart parking management system using the internet of things,” in 2019 Sixth HCT Information Technology Trends, Ras Al Khaimah, United Arab Emirates: IEEE, pp. 214–218, 2019.</a:t>
            </a: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3200" dirty="0" err="1">
                <a:latin typeface="Times New Roman" panose="02020603050405020304" pitchFamily="18" charset="0"/>
                <a:cs typeface="Times New Roman" panose="02020603050405020304" pitchFamily="18" charset="0"/>
              </a:rPr>
              <a:t>Majeeth</a:t>
            </a:r>
            <a:r>
              <a:rPr lang="en-US" sz="3200" dirty="0">
                <a:latin typeface="Times New Roman" panose="02020603050405020304" pitchFamily="18" charset="0"/>
                <a:cs typeface="Times New Roman" panose="02020603050405020304" pitchFamily="18" charset="0"/>
              </a:rPr>
              <a:t>, S.S., Babu, C.N.K.: Gaussian noise removal in an image using fast guided filter and its method noise thresholding in medical healthcare application. J. Med. Syst. 43, 280 (2019).</a:t>
            </a:r>
          </a:p>
          <a:p>
            <a:pPr marR="0" lvl="0" algn="l"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IN" sz="3200" dirty="0">
                <a:latin typeface="Times New Roman" panose="02020603050405020304" pitchFamily="18" charset="0"/>
                <a:cs typeface="Times New Roman" panose="02020603050405020304" pitchFamily="18" charset="0"/>
              </a:rPr>
              <a:t>G. Amato, P. </a:t>
            </a:r>
            <a:r>
              <a:rPr lang="en-IN" sz="3200" dirty="0" err="1">
                <a:latin typeface="Times New Roman" panose="02020603050405020304" pitchFamily="18" charset="0"/>
                <a:cs typeface="Times New Roman" panose="02020603050405020304" pitchFamily="18" charset="0"/>
              </a:rPr>
              <a:t>Bolettieri</a:t>
            </a:r>
            <a:r>
              <a:rPr lang="en-IN" sz="3200" dirty="0">
                <a:latin typeface="Times New Roman" panose="02020603050405020304" pitchFamily="18" charset="0"/>
                <a:cs typeface="Times New Roman" panose="02020603050405020304" pitchFamily="18" charset="0"/>
              </a:rPr>
              <a:t>, D. Moroni, F. Carrara, L. Ciampi et al., “A wireless smart camera network for parking monitoring,” in IEEE </a:t>
            </a:r>
            <a:r>
              <a:rPr lang="en-IN" sz="3200" dirty="0" err="1">
                <a:latin typeface="Times New Roman" panose="02020603050405020304" pitchFamily="18" charset="0"/>
                <a:cs typeface="Times New Roman" panose="02020603050405020304" pitchFamily="18" charset="0"/>
              </a:rPr>
              <a:t>Globecom</a:t>
            </a:r>
            <a:r>
              <a:rPr lang="en-IN" sz="3200" dirty="0">
                <a:latin typeface="Times New Roman" panose="02020603050405020304" pitchFamily="18" charset="0"/>
                <a:cs typeface="Times New Roman" panose="02020603050405020304" pitchFamily="18" charset="0"/>
              </a:rPr>
              <a:t> Workshops, IEEE, Abu Dhabi, UAE, pp. 1–6, 2018.</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IN"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IN" sz="3200" dirty="0">
                <a:latin typeface="Times New Roman" panose="02020603050405020304" pitchFamily="18" charset="0"/>
                <a:cs typeface="Times New Roman" panose="02020603050405020304" pitchFamily="18" charset="0"/>
              </a:rPr>
              <a:t>Bura, H., Lin, N., Kumar, N., </a:t>
            </a:r>
            <a:r>
              <a:rPr lang="en-IN" sz="3200" dirty="0" err="1">
                <a:latin typeface="Times New Roman" panose="02020603050405020304" pitchFamily="18" charset="0"/>
                <a:cs typeface="Times New Roman" panose="02020603050405020304" pitchFamily="18" charset="0"/>
              </a:rPr>
              <a:t>Malekar</a:t>
            </a:r>
            <a:r>
              <a:rPr lang="en-IN" sz="3200" dirty="0">
                <a:latin typeface="Times New Roman" panose="02020603050405020304" pitchFamily="18" charset="0"/>
                <a:cs typeface="Times New Roman" panose="02020603050405020304" pitchFamily="18" charset="0"/>
              </a:rPr>
              <a:t>, S., Nagaraj, S., Liu, K.: An edge based smart parking solution using camera networks and deep learning. In: 2018 IEEE International Conference on Cognitive Computing (ICCC), San Francisco, CA, pp. 17–24 (2018).</a:t>
            </a: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IN" sz="3200" dirty="0">
                <a:latin typeface="Times New Roman" panose="02020603050405020304" pitchFamily="18" charset="0"/>
                <a:cs typeface="Times New Roman" panose="02020603050405020304" pitchFamily="18" charset="0"/>
              </a:rPr>
              <a:t>Patankar,J.B.:Amethodforresizingimagesbycontentperception.In:2017IEEEInternational Conference on Image Processing (ICIP), Beijing, pp. 3725–3729 (2017)</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IN"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82043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D3DD44-7526-98F9-B919-AA7AB938C8EB}"/>
            </a:ext>
          </a:extLst>
        </p:cNvPr>
        <p:cNvGrpSpPr/>
        <p:nvPr/>
      </p:nvGrpSpPr>
      <p:grpSpPr>
        <a:xfrm>
          <a:off x="0" y="0"/>
          <a:ext cx="0" cy="0"/>
          <a:chOff x="0" y="0"/>
          <a:chExt cx="0" cy="0"/>
        </a:xfrm>
      </p:grpSpPr>
      <p:sp>
        <p:nvSpPr>
          <p:cNvPr id="5" name="Slide Number Placeholder 6">
            <a:extLst>
              <a:ext uri="{FF2B5EF4-FFF2-40B4-BE49-F238E27FC236}">
                <a16:creationId xmlns:a16="http://schemas.microsoft.com/office/drawing/2014/main" id="{BE4EE4B6-D8BE-70C4-596D-8E974A1292E1}"/>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36</a:t>
            </a:fld>
            <a:endParaRPr lang="en-US" sz="1800" dirty="0">
              <a:solidFill>
                <a:schemeClr val="tx1"/>
              </a:solidFill>
            </a:endParaRPr>
          </a:p>
        </p:txBody>
      </p:sp>
      <p:sp>
        <p:nvSpPr>
          <p:cNvPr id="6" name="Footer Placeholder 5">
            <a:extLst>
              <a:ext uri="{FF2B5EF4-FFF2-40B4-BE49-F238E27FC236}">
                <a16:creationId xmlns:a16="http://schemas.microsoft.com/office/drawing/2014/main" id="{C76B5A5F-1B0E-2389-2708-D760FB3AB1EA}"/>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pic>
        <p:nvPicPr>
          <p:cNvPr id="7" name="Picture 6">
            <a:extLst>
              <a:ext uri="{FF2B5EF4-FFF2-40B4-BE49-F238E27FC236}">
                <a16:creationId xmlns:a16="http://schemas.microsoft.com/office/drawing/2014/main" id="{3B4A10E9-47B1-6554-03B9-89CA9943F7A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5829300" y="1109698"/>
            <a:ext cx="6629400" cy="8839200"/>
          </a:xfrm>
          <a:prstGeom prst="rect">
            <a:avLst/>
          </a:prstGeom>
        </p:spPr>
      </p:pic>
      <p:sp>
        <p:nvSpPr>
          <p:cNvPr id="8" name="TextBox 2">
            <a:extLst>
              <a:ext uri="{FF2B5EF4-FFF2-40B4-BE49-F238E27FC236}">
                <a16:creationId xmlns:a16="http://schemas.microsoft.com/office/drawing/2014/main" id="{0FCD0C16-10A2-7A8C-4625-0B19F41F66D5}"/>
              </a:ext>
            </a:extLst>
          </p:cNvPr>
          <p:cNvSpPr txBox="1"/>
          <p:nvPr/>
        </p:nvSpPr>
        <p:spPr>
          <a:xfrm>
            <a:off x="5105400" y="0"/>
            <a:ext cx="7240983" cy="1478290"/>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Appendix</a:t>
            </a:r>
          </a:p>
        </p:txBody>
      </p:sp>
    </p:spTree>
    <p:extLst>
      <p:ext uri="{BB962C8B-B14F-4D97-AF65-F5344CB8AC3E}">
        <p14:creationId xmlns:p14="http://schemas.microsoft.com/office/powerpoint/2010/main" val="33616829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FAB826-0C21-1D8C-171A-E3C9677B59EB}"/>
            </a:ext>
          </a:extLst>
        </p:cNvPr>
        <p:cNvGrpSpPr/>
        <p:nvPr/>
      </p:nvGrpSpPr>
      <p:grpSpPr>
        <a:xfrm>
          <a:off x="0" y="0"/>
          <a:ext cx="0" cy="0"/>
          <a:chOff x="0" y="0"/>
          <a:chExt cx="0" cy="0"/>
        </a:xfrm>
      </p:grpSpPr>
      <p:sp>
        <p:nvSpPr>
          <p:cNvPr id="5" name="Slide Number Placeholder 6">
            <a:extLst>
              <a:ext uri="{FF2B5EF4-FFF2-40B4-BE49-F238E27FC236}">
                <a16:creationId xmlns:a16="http://schemas.microsoft.com/office/drawing/2014/main" id="{96718852-EBF7-13B8-1564-02CE3693C055}"/>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37</a:t>
            </a:fld>
            <a:endParaRPr lang="en-US" sz="1800" dirty="0">
              <a:solidFill>
                <a:schemeClr val="tx1"/>
              </a:solidFill>
            </a:endParaRPr>
          </a:p>
        </p:txBody>
      </p:sp>
      <p:sp>
        <p:nvSpPr>
          <p:cNvPr id="6" name="Footer Placeholder 5">
            <a:extLst>
              <a:ext uri="{FF2B5EF4-FFF2-40B4-BE49-F238E27FC236}">
                <a16:creationId xmlns:a16="http://schemas.microsoft.com/office/drawing/2014/main" id="{234B3A3C-DD8B-BAAE-69F6-890EE1BC8A0E}"/>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8" name="TextBox 2">
            <a:extLst>
              <a:ext uri="{FF2B5EF4-FFF2-40B4-BE49-F238E27FC236}">
                <a16:creationId xmlns:a16="http://schemas.microsoft.com/office/drawing/2014/main" id="{EF4555F1-C73F-9554-ABD9-02808EC449A0}"/>
              </a:ext>
            </a:extLst>
          </p:cNvPr>
          <p:cNvSpPr txBox="1"/>
          <p:nvPr/>
        </p:nvSpPr>
        <p:spPr>
          <a:xfrm>
            <a:off x="5105400" y="0"/>
            <a:ext cx="7240983" cy="1478290"/>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Appendix</a:t>
            </a:r>
          </a:p>
        </p:txBody>
      </p:sp>
      <p:pic>
        <p:nvPicPr>
          <p:cNvPr id="3" name="Picture 2">
            <a:extLst>
              <a:ext uri="{FF2B5EF4-FFF2-40B4-BE49-F238E27FC236}">
                <a16:creationId xmlns:a16="http://schemas.microsoft.com/office/drawing/2014/main" id="{E13C5040-914D-2B2C-FFC8-FFF0DD1C2D8B}"/>
              </a:ext>
            </a:extLst>
          </p:cNvPr>
          <p:cNvPicPr>
            <a:picLocks noChangeAspect="1"/>
          </p:cNvPicPr>
          <p:nvPr/>
        </p:nvPicPr>
        <p:blipFill>
          <a:blip r:embed="rId2"/>
          <a:stretch>
            <a:fillRect/>
          </a:stretch>
        </p:blipFill>
        <p:spPr>
          <a:xfrm>
            <a:off x="4376072" y="3086100"/>
            <a:ext cx="9535856" cy="3267531"/>
          </a:xfrm>
          <a:prstGeom prst="rect">
            <a:avLst/>
          </a:prstGeom>
        </p:spPr>
      </p:pic>
      <p:sp>
        <p:nvSpPr>
          <p:cNvPr id="18" name="TextBox 17">
            <a:extLst>
              <a:ext uri="{FF2B5EF4-FFF2-40B4-BE49-F238E27FC236}">
                <a16:creationId xmlns:a16="http://schemas.microsoft.com/office/drawing/2014/main" id="{0AA8FE6F-BB5B-BB0F-EAD9-17F71F2C7616}"/>
              </a:ext>
            </a:extLst>
          </p:cNvPr>
          <p:cNvSpPr txBox="1"/>
          <p:nvPr/>
        </p:nvSpPr>
        <p:spPr>
          <a:xfrm>
            <a:off x="5791200" y="2142756"/>
            <a:ext cx="6555183" cy="630942"/>
          </a:xfrm>
          <a:prstGeom prst="rect">
            <a:avLst/>
          </a:prstGeom>
          <a:noFill/>
        </p:spPr>
        <p:txBody>
          <a:bodyPr wrap="square">
            <a:spAutoFit/>
          </a:bodyPr>
          <a:lstStyle/>
          <a:p>
            <a:r>
              <a:rPr lang="en-IN" sz="3500" b="1" dirty="0">
                <a:latin typeface="Times New Roman" panose="02020603050405020304" pitchFamily="18" charset="0"/>
                <a:cs typeface="Times New Roman" panose="02020603050405020304" pitchFamily="18" charset="0"/>
              </a:rPr>
              <a:t>Image Received By Flask Server</a:t>
            </a:r>
          </a:p>
        </p:txBody>
      </p:sp>
      <p:pic>
        <p:nvPicPr>
          <p:cNvPr id="20" name="Picture 19">
            <a:extLst>
              <a:ext uri="{FF2B5EF4-FFF2-40B4-BE49-F238E27FC236}">
                <a16:creationId xmlns:a16="http://schemas.microsoft.com/office/drawing/2014/main" id="{DC1CF98E-FE41-F46F-8024-855AEBDB9F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23472" y="6666033"/>
            <a:ext cx="3505200" cy="2628900"/>
          </a:xfrm>
          <a:prstGeom prst="rect">
            <a:avLst/>
          </a:prstGeom>
        </p:spPr>
      </p:pic>
      <p:pic>
        <p:nvPicPr>
          <p:cNvPr id="4" name="Picture 3">
            <a:extLst>
              <a:ext uri="{FF2B5EF4-FFF2-40B4-BE49-F238E27FC236}">
                <a16:creationId xmlns:a16="http://schemas.microsoft.com/office/drawing/2014/main" id="{197F9EFC-DD68-E16E-F0BA-F14D1C35BA3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256342" y="6635312"/>
            <a:ext cx="3505200" cy="2628900"/>
          </a:xfrm>
          <a:prstGeom prst="rect">
            <a:avLst/>
          </a:prstGeom>
        </p:spPr>
      </p:pic>
    </p:spTree>
    <p:extLst>
      <p:ext uri="{BB962C8B-B14F-4D97-AF65-F5344CB8AC3E}">
        <p14:creationId xmlns:p14="http://schemas.microsoft.com/office/powerpoint/2010/main" val="13653516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962959-A94E-E4E3-7674-7A98BA3EB6B7}"/>
            </a:ext>
          </a:extLst>
        </p:cNvPr>
        <p:cNvGrpSpPr/>
        <p:nvPr/>
      </p:nvGrpSpPr>
      <p:grpSpPr>
        <a:xfrm>
          <a:off x="0" y="0"/>
          <a:ext cx="0" cy="0"/>
          <a:chOff x="0" y="0"/>
          <a:chExt cx="0" cy="0"/>
        </a:xfrm>
      </p:grpSpPr>
      <p:sp>
        <p:nvSpPr>
          <p:cNvPr id="5" name="Slide Number Placeholder 6">
            <a:extLst>
              <a:ext uri="{FF2B5EF4-FFF2-40B4-BE49-F238E27FC236}">
                <a16:creationId xmlns:a16="http://schemas.microsoft.com/office/drawing/2014/main" id="{2F3D1D2D-769F-6FC0-BBF3-D5EDEF8FF430}"/>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38</a:t>
            </a:fld>
            <a:endParaRPr lang="en-US" sz="1800" dirty="0">
              <a:solidFill>
                <a:schemeClr val="tx1"/>
              </a:solidFill>
            </a:endParaRPr>
          </a:p>
        </p:txBody>
      </p:sp>
      <p:sp>
        <p:nvSpPr>
          <p:cNvPr id="6" name="Footer Placeholder 5">
            <a:extLst>
              <a:ext uri="{FF2B5EF4-FFF2-40B4-BE49-F238E27FC236}">
                <a16:creationId xmlns:a16="http://schemas.microsoft.com/office/drawing/2014/main" id="{4A7E9732-5764-372E-D685-1CA3A8F776FE}"/>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8" name="TextBox 2">
            <a:extLst>
              <a:ext uri="{FF2B5EF4-FFF2-40B4-BE49-F238E27FC236}">
                <a16:creationId xmlns:a16="http://schemas.microsoft.com/office/drawing/2014/main" id="{AA705003-98B6-A54E-1AC7-3BB99066BE40}"/>
              </a:ext>
            </a:extLst>
          </p:cNvPr>
          <p:cNvSpPr txBox="1"/>
          <p:nvPr/>
        </p:nvSpPr>
        <p:spPr>
          <a:xfrm>
            <a:off x="5105400" y="0"/>
            <a:ext cx="7240983" cy="1478290"/>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Appendix</a:t>
            </a:r>
          </a:p>
        </p:txBody>
      </p:sp>
      <p:pic>
        <p:nvPicPr>
          <p:cNvPr id="9" name="Picture 8">
            <a:extLst>
              <a:ext uri="{FF2B5EF4-FFF2-40B4-BE49-F238E27FC236}">
                <a16:creationId xmlns:a16="http://schemas.microsoft.com/office/drawing/2014/main" id="{894A386E-11E6-5AD2-22B1-A5C743126D4A}"/>
              </a:ext>
            </a:extLst>
          </p:cNvPr>
          <p:cNvPicPr>
            <a:picLocks noChangeAspect="1"/>
          </p:cNvPicPr>
          <p:nvPr/>
        </p:nvPicPr>
        <p:blipFill>
          <a:blip r:embed="rId2"/>
          <a:srcRect t="2860" b="47834"/>
          <a:stretch/>
        </p:blipFill>
        <p:spPr>
          <a:xfrm>
            <a:off x="838200" y="7026198"/>
            <a:ext cx="7403029" cy="1642231"/>
          </a:xfrm>
          <a:prstGeom prst="rect">
            <a:avLst/>
          </a:prstGeom>
        </p:spPr>
      </p:pic>
      <p:pic>
        <p:nvPicPr>
          <p:cNvPr id="11" name="Picture 10">
            <a:extLst>
              <a:ext uri="{FF2B5EF4-FFF2-40B4-BE49-F238E27FC236}">
                <a16:creationId xmlns:a16="http://schemas.microsoft.com/office/drawing/2014/main" id="{342B5B4C-2D32-E7EA-1077-3770DBD0D428}"/>
              </a:ext>
            </a:extLst>
          </p:cNvPr>
          <p:cNvPicPr>
            <a:picLocks noChangeAspect="1"/>
          </p:cNvPicPr>
          <p:nvPr/>
        </p:nvPicPr>
        <p:blipFill>
          <a:blip r:embed="rId3"/>
          <a:stretch>
            <a:fillRect/>
          </a:stretch>
        </p:blipFill>
        <p:spPr>
          <a:xfrm>
            <a:off x="605423" y="2783894"/>
            <a:ext cx="8738390" cy="1950896"/>
          </a:xfrm>
          <a:prstGeom prst="rect">
            <a:avLst/>
          </a:prstGeom>
        </p:spPr>
      </p:pic>
      <p:pic>
        <p:nvPicPr>
          <p:cNvPr id="13" name="Picture 12">
            <a:extLst>
              <a:ext uri="{FF2B5EF4-FFF2-40B4-BE49-F238E27FC236}">
                <a16:creationId xmlns:a16="http://schemas.microsoft.com/office/drawing/2014/main" id="{4E065575-FF9C-EB3A-990C-FB407ECA7950}"/>
              </a:ext>
            </a:extLst>
          </p:cNvPr>
          <p:cNvPicPr>
            <a:picLocks noChangeAspect="1"/>
          </p:cNvPicPr>
          <p:nvPr/>
        </p:nvPicPr>
        <p:blipFill>
          <a:blip r:embed="rId4"/>
          <a:stretch>
            <a:fillRect/>
          </a:stretch>
        </p:blipFill>
        <p:spPr>
          <a:xfrm>
            <a:off x="9592595" y="2946378"/>
            <a:ext cx="8053111" cy="1594543"/>
          </a:xfrm>
          <a:prstGeom prst="rect">
            <a:avLst/>
          </a:prstGeom>
        </p:spPr>
      </p:pic>
      <p:pic>
        <p:nvPicPr>
          <p:cNvPr id="15" name="Picture 14">
            <a:extLst>
              <a:ext uri="{FF2B5EF4-FFF2-40B4-BE49-F238E27FC236}">
                <a16:creationId xmlns:a16="http://schemas.microsoft.com/office/drawing/2014/main" id="{AAC29E1F-4493-6ACC-0E17-840296456B0E}"/>
              </a:ext>
            </a:extLst>
          </p:cNvPr>
          <p:cNvPicPr>
            <a:picLocks noChangeAspect="1"/>
          </p:cNvPicPr>
          <p:nvPr/>
        </p:nvPicPr>
        <p:blipFill>
          <a:blip r:embed="rId5"/>
          <a:stretch>
            <a:fillRect/>
          </a:stretch>
        </p:blipFill>
        <p:spPr>
          <a:xfrm>
            <a:off x="10168573" y="7026198"/>
            <a:ext cx="7484507" cy="1642231"/>
          </a:xfrm>
          <a:prstGeom prst="rect">
            <a:avLst/>
          </a:prstGeom>
        </p:spPr>
      </p:pic>
      <p:sp>
        <p:nvSpPr>
          <p:cNvPr id="17" name="TextBox 16">
            <a:extLst>
              <a:ext uri="{FF2B5EF4-FFF2-40B4-BE49-F238E27FC236}">
                <a16:creationId xmlns:a16="http://schemas.microsoft.com/office/drawing/2014/main" id="{352C16A5-8D62-12A0-A740-841649B3E411}"/>
              </a:ext>
            </a:extLst>
          </p:cNvPr>
          <p:cNvSpPr txBox="1"/>
          <p:nvPr/>
        </p:nvSpPr>
        <p:spPr>
          <a:xfrm>
            <a:off x="6507447" y="5816059"/>
            <a:ext cx="6170295" cy="630942"/>
          </a:xfrm>
          <a:prstGeom prst="rect">
            <a:avLst/>
          </a:prstGeom>
          <a:noFill/>
        </p:spPr>
        <p:txBody>
          <a:bodyPr wrap="square">
            <a:spAutoFit/>
          </a:bodyPr>
          <a:lstStyle/>
          <a:p>
            <a:r>
              <a:rPr lang="en-IN" sz="3500" b="1" dirty="0">
                <a:latin typeface="Times New Roman" panose="02020603050405020304" pitchFamily="18" charset="0"/>
                <a:cs typeface="Times New Roman" panose="02020603050405020304" pitchFamily="18" charset="0"/>
              </a:rPr>
              <a:t>Serial Monitor of ESP32</a:t>
            </a:r>
          </a:p>
        </p:txBody>
      </p:sp>
      <p:sp>
        <p:nvSpPr>
          <p:cNvPr id="7" name="TextBox 6">
            <a:extLst>
              <a:ext uri="{FF2B5EF4-FFF2-40B4-BE49-F238E27FC236}">
                <a16:creationId xmlns:a16="http://schemas.microsoft.com/office/drawing/2014/main" id="{C081ED6A-2C60-DD0D-7F2D-F242EC7BC986}"/>
              </a:ext>
            </a:extLst>
          </p:cNvPr>
          <p:cNvSpPr txBox="1"/>
          <p:nvPr/>
        </p:nvSpPr>
        <p:spPr>
          <a:xfrm>
            <a:off x="6258665" y="1881006"/>
            <a:ext cx="6170295" cy="630942"/>
          </a:xfrm>
          <a:prstGeom prst="rect">
            <a:avLst/>
          </a:prstGeom>
          <a:noFill/>
        </p:spPr>
        <p:txBody>
          <a:bodyPr wrap="square">
            <a:spAutoFit/>
          </a:bodyPr>
          <a:lstStyle/>
          <a:p>
            <a:r>
              <a:rPr lang="en-IN" sz="3500" b="1" dirty="0">
                <a:latin typeface="Times New Roman" panose="02020603050405020304" pitchFamily="18" charset="0"/>
                <a:cs typeface="Times New Roman" panose="02020603050405020304" pitchFamily="18" charset="0"/>
              </a:rPr>
              <a:t>Serial Monitor of ESP32 Cam</a:t>
            </a:r>
          </a:p>
        </p:txBody>
      </p:sp>
    </p:spTree>
    <p:extLst>
      <p:ext uri="{BB962C8B-B14F-4D97-AF65-F5344CB8AC3E}">
        <p14:creationId xmlns:p14="http://schemas.microsoft.com/office/powerpoint/2010/main" val="9470134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8F091E-59B0-7A17-EC2F-646F19FAC95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3C1A7325-3156-C74D-F852-4836D8203756}"/>
              </a:ext>
            </a:extLst>
          </p:cNvPr>
          <p:cNvSpPr txBox="1"/>
          <p:nvPr/>
        </p:nvSpPr>
        <p:spPr>
          <a:xfrm>
            <a:off x="5173325" y="4390697"/>
            <a:ext cx="7941350" cy="1505605"/>
          </a:xfrm>
          <a:prstGeom prst="rect">
            <a:avLst/>
          </a:prstGeom>
        </p:spPr>
        <p:txBody>
          <a:bodyPr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THANK YOU</a:t>
            </a:r>
          </a:p>
        </p:txBody>
      </p:sp>
    </p:spTree>
    <p:extLst>
      <p:ext uri="{BB962C8B-B14F-4D97-AF65-F5344CB8AC3E}">
        <p14:creationId xmlns:p14="http://schemas.microsoft.com/office/powerpoint/2010/main" val="582741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7AC110-F9F0-A2DE-2F7F-FEA042FCA600}"/>
              </a:ext>
            </a:extLst>
          </p:cNvPr>
          <p:cNvSpPr/>
          <p:nvPr/>
        </p:nvSpPr>
        <p:spPr>
          <a:xfrm>
            <a:off x="625088" y="2628900"/>
            <a:ext cx="17037824" cy="5235178"/>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3"/>
          <p:cNvSpPr txBox="1"/>
          <p:nvPr/>
        </p:nvSpPr>
        <p:spPr>
          <a:xfrm>
            <a:off x="2058524" y="419647"/>
            <a:ext cx="14170951" cy="1553695"/>
          </a:xfrm>
          <a:prstGeom prst="rect">
            <a:avLst/>
          </a:prstGeom>
        </p:spPr>
        <p:txBody>
          <a:bodyPr lIns="0" tIns="0" rIns="0" bIns="0" rtlCol="0" anchor="t">
            <a:spAutoFit/>
          </a:bodyPr>
          <a:lstStyle/>
          <a:p>
            <a:pPr algn="ctr">
              <a:lnSpc>
                <a:spcPts val="13636"/>
              </a:lnSpc>
            </a:pPr>
            <a:r>
              <a:rPr lang="en-US" sz="8000" b="1" dirty="0">
                <a:solidFill>
                  <a:srgbClr val="002060"/>
                </a:solidFill>
                <a:latin typeface="Georgia" panose="02040502050405020303" pitchFamily="18" charset="0"/>
                <a:ea typeface="Inter Bold"/>
                <a:cs typeface="Times New Roman" panose="02020603050405020304" pitchFamily="18" charset="0"/>
                <a:sym typeface="Inter Bold"/>
              </a:rPr>
              <a:t>INTRODUCTION</a:t>
            </a:r>
          </a:p>
        </p:txBody>
      </p:sp>
      <p:sp>
        <p:nvSpPr>
          <p:cNvPr id="13" name="Rectangle 5">
            <a:extLst>
              <a:ext uri="{FF2B5EF4-FFF2-40B4-BE49-F238E27FC236}">
                <a16:creationId xmlns:a16="http://schemas.microsoft.com/office/drawing/2014/main" id="{93D2EFC4-1A7C-1345-BB35-5CAAA35D1DA1}"/>
              </a:ext>
            </a:extLst>
          </p:cNvPr>
          <p:cNvSpPr>
            <a:spLocks noChangeArrowheads="1"/>
          </p:cNvSpPr>
          <p:nvPr/>
        </p:nvSpPr>
        <p:spPr bwMode="auto">
          <a:xfrm>
            <a:off x="1104900" y="3062764"/>
            <a:ext cx="16078200"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Rapid urbanization has led to increased vehicular traffic, making parking management a significant challenge in public spaces.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Traditional parking systems are inefficient, relying on manual effort and lacking real-time updates, causing time loss and user frustration.</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t>
            </a:r>
            <a:r>
              <a:rPr kumimoji="0" lang="en-US" altLang="en-US" sz="3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Smart Parking System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integrates IoT sensors (e.g., </a:t>
            </a:r>
            <a:r>
              <a:rPr lang="en-US" altLang="en-US" sz="3200" dirty="0">
                <a:latin typeface="Times New Roman" panose="02020603050405020304" pitchFamily="18" charset="0"/>
                <a:cs typeface="Times New Roman" panose="02020603050405020304" pitchFamily="18" charset="0"/>
              </a:rPr>
              <a:t>IR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sensors) to detect vehicles and provide real-time availability updates.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sp>
        <p:nvSpPr>
          <p:cNvPr id="4" name="Slide Number Placeholder 6">
            <a:extLst>
              <a:ext uri="{FF2B5EF4-FFF2-40B4-BE49-F238E27FC236}">
                <a16:creationId xmlns:a16="http://schemas.microsoft.com/office/drawing/2014/main" id="{4D70C5F7-4896-5A8E-FC1F-EB0104342469}"/>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4</a:t>
            </a:fld>
            <a:endParaRPr lang="en-US" sz="1800" dirty="0">
              <a:solidFill>
                <a:schemeClr val="tx1"/>
              </a:solidFill>
            </a:endParaRPr>
          </a:p>
        </p:txBody>
      </p:sp>
      <p:sp>
        <p:nvSpPr>
          <p:cNvPr id="5" name="Footer Placeholder 5">
            <a:extLst>
              <a:ext uri="{FF2B5EF4-FFF2-40B4-BE49-F238E27FC236}">
                <a16:creationId xmlns:a16="http://schemas.microsoft.com/office/drawing/2014/main" id="{71326084-6F24-203B-737A-CDF921BD4D97}"/>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3465A0-F3ED-0908-5F43-14FBB24622CC}"/>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79B43A08-1E81-941D-A82E-F56308956795}"/>
              </a:ext>
            </a:extLst>
          </p:cNvPr>
          <p:cNvSpPr/>
          <p:nvPr/>
        </p:nvSpPr>
        <p:spPr>
          <a:xfrm>
            <a:off x="753947" y="2019300"/>
            <a:ext cx="17037824" cy="4801314"/>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5">
            <a:extLst>
              <a:ext uri="{FF2B5EF4-FFF2-40B4-BE49-F238E27FC236}">
                <a16:creationId xmlns:a16="http://schemas.microsoft.com/office/drawing/2014/main" id="{B6809D04-C1F2-6F39-F2D8-BA8C210A00BD}"/>
              </a:ext>
            </a:extLst>
          </p:cNvPr>
          <p:cNvSpPr>
            <a:spLocks noChangeArrowheads="1"/>
          </p:cNvSpPr>
          <p:nvPr/>
        </p:nvSpPr>
        <p:spPr bwMode="auto">
          <a:xfrm>
            <a:off x="1104900" y="2757963"/>
            <a:ext cx="16078200"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Machine learning enhances vehicle classification, enabling automated and efficient   parking management.</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reduces human intervention, minimizes traffic congestion, and improves user convenience.</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Slide Number Placeholder 6">
            <a:extLst>
              <a:ext uri="{FF2B5EF4-FFF2-40B4-BE49-F238E27FC236}">
                <a16:creationId xmlns:a16="http://schemas.microsoft.com/office/drawing/2014/main" id="{0939761E-9F80-6F45-018B-E23A7169F71C}"/>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5</a:t>
            </a:fld>
            <a:endParaRPr lang="en-US" sz="1800" dirty="0">
              <a:solidFill>
                <a:schemeClr val="tx1"/>
              </a:solidFill>
            </a:endParaRPr>
          </a:p>
        </p:txBody>
      </p:sp>
      <p:sp>
        <p:nvSpPr>
          <p:cNvPr id="4" name="Footer Placeholder 5">
            <a:extLst>
              <a:ext uri="{FF2B5EF4-FFF2-40B4-BE49-F238E27FC236}">
                <a16:creationId xmlns:a16="http://schemas.microsoft.com/office/drawing/2014/main" id="{D0F367E6-95B4-5972-B487-314559319004}"/>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pic>
        <p:nvPicPr>
          <p:cNvPr id="10" name="Picture 9">
            <a:extLst>
              <a:ext uri="{FF2B5EF4-FFF2-40B4-BE49-F238E27FC236}">
                <a16:creationId xmlns:a16="http://schemas.microsoft.com/office/drawing/2014/main" id="{44F03C43-8D03-04E6-F4CF-DBC5C6601F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67800" y="4152900"/>
            <a:ext cx="8723971" cy="8723971"/>
          </a:xfrm>
          <a:prstGeom prst="rect">
            <a:avLst/>
          </a:prstGeom>
        </p:spPr>
      </p:pic>
      <p:sp>
        <p:nvSpPr>
          <p:cNvPr id="2" name="TextBox 3">
            <a:extLst>
              <a:ext uri="{FF2B5EF4-FFF2-40B4-BE49-F238E27FC236}">
                <a16:creationId xmlns:a16="http://schemas.microsoft.com/office/drawing/2014/main" id="{235D0E29-20AE-B0D4-7FBF-21689EC61B40}"/>
              </a:ext>
            </a:extLst>
          </p:cNvPr>
          <p:cNvSpPr txBox="1"/>
          <p:nvPr/>
        </p:nvSpPr>
        <p:spPr>
          <a:xfrm>
            <a:off x="1982324" y="411424"/>
            <a:ext cx="14170951" cy="1553695"/>
          </a:xfrm>
          <a:prstGeom prst="rect">
            <a:avLst/>
          </a:prstGeom>
        </p:spPr>
        <p:txBody>
          <a:bodyPr lIns="0" tIns="0" rIns="0" bIns="0" rtlCol="0" anchor="t">
            <a:spAutoFit/>
          </a:bodyPr>
          <a:lstStyle/>
          <a:p>
            <a:pPr algn="ctr">
              <a:lnSpc>
                <a:spcPts val="13636"/>
              </a:lnSpc>
            </a:pPr>
            <a:r>
              <a:rPr lang="en-US" sz="8000" b="1" dirty="0">
                <a:solidFill>
                  <a:srgbClr val="002060"/>
                </a:solidFill>
                <a:latin typeface="Georgia" panose="02040502050405020303" pitchFamily="18" charset="0"/>
                <a:ea typeface="Inter Bold"/>
                <a:cs typeface="Times New Roman" panose="02020603050405020304" pitchFamily="18" charset="0"/>
                <a:sym typeface="Inter Bold"/>
              </a:rPr>
              <a:t>INTRODUCTION </a:t>
            </a:r>
            <a:r>
              <a:rPr lang="en-US" sz="8000" b="1" dirty="0" err="1">
                <a:solidFill>
                  <a:srgbClr val="002060"/>
                </a:solidFill>
                <a:latin typeface="Georgia" panose="02040502050405020303" pitchFamily="18" charset="0"/>
                <a:ea typeface="Inter Bold"/>
                <a:cs typeface="Times New Roman" panose="02020603050405020304" pitchFamily="18" charset="0"/>
                <a:sym typeface="Inter Bold"/>
              </a:rPr>
              <a:t>contd</a:t>
            </a:r>
            <a:r>
              <a:rPr lang="en-US" sz="8000" b="1" dirty="0">
                <a:solidFill>
                  <a:srgbClr val="002060"/>
                </a:solidFill>
                <a:latin typeface="Georgia" panose="02040502050405020303" pitchFamily="18" charset="0"/>
                <a:ea typeface="Inter Bold"/>
                <a:cs typeface="Times New Roman" panose="02020603050405020304" pitchFamily="18" charset="0"/>
                <a:sym typeface="Inter Bold"/>
              </a:rPr>
              <a:t>…</a:t>
            </a:r>
          </a:p>
        </p:txBody>
      </p:sp>
    </p:spTree>
    <p:extLst>
      <p:ext uri="{BB962C8B-B14F-4D97-AF65-F5344CB8AC3E}">
        <p14:creationId xmlns:p14="http://schemas.microsoft.com/office/powerpoint/2010/main" val="723125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E8911BD-57E1-0673-DF04-8842DD24A4AB}"/>
              </a:ext>
            </a:extLst>
          </p:cNvPr>
          <p:cNvSpPr/>
          <p:nvPr/>
        </p:nvSpPr>
        <p:spPr>
          <a:xfrm>
            <a:off x="934924" y="1837133"/>
            <a:ext cx="16418152" cy="7725965"/>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1540490" y="190500"/>
            <a:ext cx="15207020" cy="1505605"/>
          </a:xfrm>
          <a:prstGeom prst="rect">
            <a:avLst/>
          </a:prstGeom>
        </p:spPr>
        <p:txBody>
          <a:bodyPr wrap="square" lIns="0" tIns="0" rIns="0" bIns="0" rtlCol="0" anchor="t">
            <a:spAutoFit/>
          </a:bodyPr>
          <a:lstStyle/>
          <a:p>
            <a:pPr algn="ctr">
              <a:lnSpc>
                <a:spcPts val="12880"/>
              </a:lnSpc>
            </a:pPr>
            <a:r>
              <a:rPr lang="en-US" sz="8000" b="1" dirty="0">
                <a:solidFill>
                  <a:srgbClr val="002060"/>
                </a:solidFill>
                <a:latin typeface="Georgia" panose="02040502050405020303" pitchFamily="18" charset="0"/>
                <a:ea typeface="Canva Sans Bold"/>
                <a:cs typeface="Times New Roman" panose="02020603050405020304" pitchFamily="18" charset="0"/>
                <a:sym typeface="Canva Sans Bold"/>
              </a:rPr>
              <a:t>PROBLEM STATEMENT</a:t>
            </a:r>
          </a:p>
        </p:txBody>
      </p:sp>
      <p:sp>
        <p:nvSpPr>
          <p:cNvPr id="5" name="Slide Number Placeholder 6">
            <a:extLst>
              <a:ext uri="{FF2B5EF4-FFF2-40B4-BE49-F238E27FC236}">
                <a16:creationId xmlns:a16="http://schemas.microsoft.com/office/drawing/2014/main" id="{3A33A003-D8FD-8DE3-B62D-0F400CE85C37}"/>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6</a:t>
            </a:fld>
            <a:endParaRPr lang="en-US" sz="1800" dirty="0">
              <a:solidFill>
                <a:schemeClr val="tx1"/>
              </a:solidFill>
            </a:endParaRPr>
          </a:p>
        </p:txBody>
      </p:sp>
      <p:sp>
        <p:nvSpPr>
          <p:cNvPr id="6" name="Footer Placeholder 5">
            <a:extLst>
              <a:ext uri="{FF2B5EF4-FFF2-40B4-BE49-F238E27FC236}">
                <a16:creationId xmlns:a16="http://schemas.microsoft.com/office/drawing/2014/main" id="{7F52E06D-6F90-4A30-0780-C07F2BFC948D}"/>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7" name="Rectangle 1">
            <a:extLst>
              <a:ext uri="{FF2B5EF4-FFF2-40B4-BE49-F238E27FC236}">
                <a16:creationId xmlns:a16="http://schemas.microsoft.com/office/drawing/2014/main" id="{82415B1C-4951-8404-D974-D7BB2EA0712E}"/>
              </a:ext>
            </a:extLst>
          </p:cNvPr>
          <p:cNvSpPr>
            <a:spLocks noChangeArrowheads="1"/>
          </p:cNvSpPr>
          <p:nvPr/>
        </p:nvSpPr>
        <p:spPr bwMode="auto">
          <a:xfrm>
            <a:off x="1160576" y="1943100"/>
            <a:ext cx="16192500" cy="7478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Time Wasted by Drivers:</a:t>
            </a:r>
            <a:b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Drivers spend a significant amount of time searching for available parking spaces, leading to frustration, delays, and increased fuel consumption.</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Lack of Automation in Existing Systems:</a:t>
            </a:r>
            <a:b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Most parking systems rely on outdated methods without real-time updates or automated processes, making them inefficient and inconvenient.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High Costs of Manual Monitoring:</a:t>
            </a:r>
            <a:b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Parking lots often depend on manual monitoring, which increases labor costs and results in inefficiencies and potential errors in space management.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Traffic and Environmental Impact:</a:t>
            </a:r>
            <a:b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absence of an effective parking solution contributes to traffic congestion, unnecessary emissions, and a poor overall experience for users and operators.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4EA17F-1A85-9127-242F-824DF9124BFD}"/>
              </a:ext>
            </a:extLst>
          </p:cNvPr>
          <p:cNvSpPr/>
          <p:nvPr/>
        </p:nvSpPr>
        <p:spPr>
          <a:xfrm>
            <a:off x="625088" y="2857500"/>
            <a:ext cx="17037824" cy="51054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IN" dirty="0"/>
          </a:p>
        </p:txBody>
      </p:sp>
      <p:sp>
        <p:nvSpPr>
          <p:cNvPr id="2" name="TextBox 2"/>
          <p:cNvSpPr txBox="1"/>
          <p:nvPr/>
        </p:nvSpPr>
        <p:spPr>
          <a:xfrm>
            <a:off x="3940793" y="800100"/>
            <a:ext cx="10406414" cy="1564531"/>
          </a:xfrm>
          <a:prstGeom prst="rect">
            <a:avLst/>
          </a:prstGeom>
        </p:spPr>
        <p:txBody>
          <a:bodyPr lIns="0" tIns="0" rIns="0" bIns="0" rtlCol="0" anchor="t">
            <a:spAutoFit/>
          </a:bodyPr>
          <a:lstStyle/>
          <a:p>
            <a:pPr algn="ctr">
              <a:lnSpc>
                <a:spcPts val="12211"/>
              </a:lnSpc>
            </a:pPr>
            <a:r>
              <a:rPr lang="en-US" sz="10175" b="1" dirty="0">
                <a:solidFill>
                  <a:srgbClr val="000000"/>
                </a:solidFill>
                <a:latin typeface="Inter Bold"/>
                <a:ea typeface="Inter Bold"/>
                <a:cs typeface="Inter Bold"/>
                <a:sym typeface="Inter Bold"/>
              </a:rPr>
              <a:t> </a:t>
            </a:r>
            <a:r>
              <a:rPr lang="en-US" sz="8000" b="1" dirty="0">
                <a:solidFill>
                  <a:srgbClr val="002060"/>
                </a:solidFill>
                <a:latin typeface="Georgia" panose="02040502050405020303" pitchFamily="18" charset="0"/>
                <a:ea typeface="Inter Bold"/>
                <a:cs typeface="Times New Roman" panose="02020603050405020304" pitchFamily="18" charset="0"/>
                <a:sym typeface="Inter Bold"/>
              </a:rPr>
              <a:t>OBJECTIVES</a:t>
            </a:r>
          </a:p>
        </p:txBody>
      </p:sp>
      <p:sp>
        <p:nvSpPr>
          <p:cNvPr id="18" name="Rectangle 1">
            <a:extLst>
              <a:ext uri="{FF2B5EF4-FFF2-40B4-BE49-F238E27FC236}">
                <a16:creationId xmlns:a16="http://schemas.microsoft.com/office/drawing/2014/main" id="{173C5530-9D81-F1F4-755F-6C944D066B7A}"/>
              </a:ext>
            </a:extLst>
          </p:cNvPr>
          <p:cNvSpPr>
            <a:spLocks noChangeArrowheads="1"/>
          </p:cNvSpPr>
          <p:nvPr/>
        </p:nvSpPr>
        <p:spPr bwMode="auto">
          <a:xfrm>
            <a:off x="685800" y="3390900"/>
            <a:ext cx="16459200"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Efficient Parking Management</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Automate the process of detecting and managing parking spaces to save time and reduce manual effort.</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Space Availability</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 instant updates on parking slot availability for a seamless user experience.</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Vehicle Detection and Classification</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 IoT sensors and machine learning to accurately identify and classify vehicles (e.g., cars and bikes)</a:t>
            </a:r>
          </a:p>
        </p:txBody>
      </p:sp>
      <p:sp>
        <p:nvSpPr>
          <p:cNvPr id="4" name="Slide Number Placeholder 6">
            <a:extLst>
              <a:ext uri="{FF2B5EF4-FFF2-40B4-BE49-F238E27FC236}">
                <a16:creationId xmlns:a16="http://schemas.microsoft.com/office/drawing/2014/main" id="{338DD37B-5D20-7BB2-9201-ADDE75DAF95D}"/>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7</a:t>
            </a:fld>
            <a:endParaRPr lang="en-US" sz="1800" dirty="0">
              <a:solidFill>
                <a:schemeClr val="tx1"/>
              </a:solidFill>
            </a:endParaRPr>
          </a:p>
        </p:txBody>
      </p:sp>
      <p:sp>
        <p:nvSpPr>
          <p:cNvPr id="5" name="Footer Placeholder 5">
            <a:extLst>
              <a:ext uri="{FF2B5EF4-FFF2-40B4-BE49-F238E27FC236}">
                <a16:creationId xmlns:a16="http://schemas.microsoft.com/office/drawing/2014/main" id="{2CB78964-CEE1-6EB7-E119-BC4639445B4C}"/>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F42C2-E683-1FD8-0FC0-E866EFA01294}"/>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A90C5A47-F623-2C01-0784-04288CAFAB05}"/>
              </a:ext>
            </a:extLst>
          </p:cNvPr>
          <p:cNvSpPr/>
          <p:nvPr/>
        </p:nvSpPr>
        <p:spPr>
          <a:xfrm>
            <a:off x="625088" y="1943100"/>
            <a:ext cx="17037824" cy="38100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1">
            <a:extLst>
              <a:ext uri="{FF2B5EF4-FFF2-40B4-BE49-F238E27FC236}">
                <a16:creationId xmlns:a16="http://schemas.microsoft.com/office/drawing/2014/main" id="{4A2036B5-922D-EE93-B3FF-94AFC6C9D3B9}"/>
              </a:ext>
            </a:extLst>
          </p:cNvPr>
          <p:cNvSpPr>
            <a:spLocks noChangeArrowheads="1"/>
          </p:cNvSpPr>
          <p:nvPr/>
        </p:nvSpPr>
        <p:spPr bwMode="auto">
          <a:xfrm>
            <a:off x="668594" y="2574834"/>
            <a:ext cx="17221200"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Minimize Traffic Congestion</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Reduce delays caused by searching for parking spots, improving overall traffic flow in busy areas.</a:t>
            </a:r>
          </a:p>
          <a:p>
            <a:pPr marR="0" lvl="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Enhance User Convenience</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Deliver a streamlined and user-friendly parking system to improve satisfaction and reduce frustration. </a:t>
            </a:r>
          </a:p>
        </p:txBody>
      </p:sp>
      <p:sp>
        <p:nvSpPr>
          <p:cNvPr id="2" name="Footer Placeholder 5">
            <a:extLst>
              <a:ext uri="{FF2B5EF4-FFF2-40B4-BE49-F238E27FC236}">
                <a16:creationId xmlns:a16="http://schemas.microsoft.com/office/drawing/2014/main" id="{F544BDE5-DC8A-2F07-4148-B9C8042ABAA7}"/>
              </a:ext>
            </a:extLst>
          </p:cNvPr>
          <p:cNvSpPr>
            <a:spLocks noGrp="1"/>
          </p:cNvSpPr>
          <p:nvPr>
            <p:ph type="ftr" sz="quarter" idx="11"/>
          </p:nvPr>
        </p:nvSpPr>
        <p:spPr>
          <a:xfrm>
            <a:off x="625088" y="9563100"/>
            <a:ext cx="4327912" cy="365125"/>
          </a:xfrm>
        </p:spPr>
        <p:txBody>
          <a:bodyPr/>
          <a:lstStyle/>
          <a:p>
            <a:r>
              <a:rPr lang="en-US" sz="1800" dirty="0">
                <a:solidFill>
                  <a:schemeClr val="tx1"/>
                </a:solidFill>
              </a:rPr>
              <a:t>Department of Information Technology</a:t>
            </a:r>
          </a:p>
        </p:txBody>
      </p:sp>
      <p:sp>
        <p:nvSpPr>
          <p:cNvPr id="4" name="Slide Number Placeholder 6">
            <a:extLst>
              <a:ext uri="{FF2B5EF4-FFF2-40B4-BE49-F238E27FC236}">
                <a16:creationId xmlns:a16="http://schemas.microsoft.com/office/drawing/2014/main" id="{3A5A149B-EBB3-50A0-DEE0-238AA268F965}"/>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8</a:t>
            </a:fld>
            <a:endParaRPr lang="en-US" sz="1800" dirty="0">
              <a:solidFill>
                <a:schemeClr val="tx1"/>
              </a:solidFill>
            </a:endParaRPr>
          </a:p>
        </p:txBody>
      </p:sp>
      <p:pic>
        <p:nvPicPr>
          <p:cNvPr id="6" name="Picture 5">
            <a:extLst>
              <a:ext uri="{FF2B5EF4-FFF2-40B4-BE49-F238E27FC236}">
                <a16:creationId xmlns:a16="http://schemas.microsoft.com/office/drawing/2014/main" id="{F2347DF8-A3CC-0AE9-84B6-E4A8CF5FC6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4200" y="5372100"/>
            <a:ext cx="6475714" cy="6475714"/>
          </a:xfrm>
          <a:prstGeom prst="rect">
            <a:avLst/>
          </a:prstGeom>
        </p:spPr>
      </p:pic>
    </p:spTree>
    <p:extLst>
      <p:ext uri="{BB962C8B-B14F-4D97-AF65-F5344CB8AC3E}">
        <p14:creationId xmlns:p14="http://schemas.microsoft.com/office/powerpoint/2010/main" val="1007109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1062F4-69A0-B945-5CDF-E7D8A3E5AFBE}"/>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EC79B667-D58E-DB4A-EB9F-2DAE07393F9F}"/>
              </a:ext>
            </a:extLst>
          </p:cNvPr>
          <p:cNvSpPr/>
          <p:nvPr/>
        </p:nvSpPr>
        <p:spPr>
          <a:xfrm>
            <a:off x="617714" y="3390899"/>
            <a:ext cx="17037824" cy="5867400"/>
          </a:xfrm>
          <a:prstGeom prst="rect">
            <a:avLst/>
          </a:prstGeom>
          <a:solidFill>
            <a:schemeClr val="bg1">
              <a:lumMod val="95000"/>
              <a:alpha val="2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Slide Number Placeholder 6">
            <a:extLst>
              <a:ext uri="{FF2B5EF4-FFF2-40B4-BE49-F238E27FC236}">
                <a16:creationId xmlns:a16="http://schemas.microsoft.com/office/drawing/2014/main" id="{2F7CA36E-A807-6EC9-4F04-CD3B107BA73A}"/>
              </a:ext>
            </a:extLst>
          </p:cNvPr>
          <p:cNvSpPr>
            <a:spLocks noGrp="1"/>
          </p:cNvSpPr>
          <p:nvPr>
            <p:ph type="sldNum" sz="quarter" idx="12"/>
          </p:nvPr>
        </p:nvSpPr>
        <p:spPr>
          <a:xfrm>
            <a:off x="16764000" y="9563099"/>
            <a:ext cx="1143000" cy="365125"/>
          </a:xfrm>
        </p:spPr>
        <p:txBody>
          <a:bodyPr/>
          <a:lstStyle/>
          <a:p>
            <a:fld id="{B6F15528-21DE-4FAA-801E-634DDDAF4B2B}" type="slidenum">
              <a:rPr lang="en-US" sz="1800" smtClean="0">
                <a:solidFill>
                  <a:schemeClr val="tx1"/>
                </a:solidFill>
              </a:rPr>
              <a:pPr/>
              <a:t>9</a:t>
            </a:fld>
            <a:endParaRPr lang="en-US" sz="1800" dirty="0">
              <a:solidFill>
                <a:schemeClr val="tx1"/>
              </a:solidFill>
            </a:endParaRPr>
          </a:p>
        </p:txBody>
      </p:sp>
      <p:sp>
        <p:nvSpPr>
          <p:cNvPr id="5" name="Footer Placeholder 5">
            <a:extLst>
              <a:ext uri="{FF2B5EF4-FFF2-40B4-BE49-F238E27FC236}">
                <a16:creationId xmlns:a16="http://schemas.microsoft.com/office/drawing/2014/main" id="{2FB80FF5-0F39-3723-D238-B5A811A17427}"/>
              </a:ext>
            </a:extLst>
          </p:cNvPr>
          <p:cNvSpPr>
            <a:spLocks noGrp="1"/>
          </p:cNvSpPr>
          <p:nvPr>
            <p:ph type="ftr" sz="quarter" idx="11"/>
          </p:nvPr>
        </p:nvSpPr>
        <p:spPr>
          <a:xfrm>
            <a:off x="625088" y="9563100"/>
            <a:ext cx="5775712" cy="365126"/>
          </a:xfrm>
        </p:spPr>
        <p:txBody>
          <a:bodyPr/>
          <a:lstStyle/>
          <a:p>
            <a:r>
              <a:rPr lang="en-US" sz="1800" dirty="0">
                <a:solidFill>
                  <a:srgbClr val="000000"/>
                </a:solidFill>
                <a:latin typeface="+mn-lt"/>
                <a:ea typeface="Inter Bold"/>
                <a:cs typeface="Inter Bold"/>
                <a:sym typeface="Inter Bold"/>
              </a:rPr>
              <a:t>SMART PARKING SYSTEM USING IOT SENSORS &amp; ML</a:t>
            </a:r>
            <a:endParaRPr lang="en-US" sz="1800" dirty="0">
              <a:solidFill>
                <a:schemeClr val="tx1"/>
              </a:solidFill>
            </a:endParaRPr>
          </a:p>
        </p:txBody>
      </p:sp>
      <p:sp>
        <p:nvSpPr>
          <p:cNvPr id="8" name="TextBox 7">
            <a:extLst>
              <a:ext uri="{FF2B5EF4-FFF2-40B4-BE49-F238E27FC236}">
                <a16:creationId xmlns:a16="http://schemas.microsoft.com/office/drawing/2014/main" id="{8DFCD689-3F83-9AB0-6F20-95C470560DEF}"/>
              </a:ext>
            </a:extLst>
          </p:cNvPr>
          <p:cNvSpPr txBox="1"/>
          <p:nvPr/>
        </p:nvSpPr>
        <p:spPr>
          <a:xfrm>
            <a:off x="625088" y="1943100"/>
            <a:ext cx="17037824" cy="1569660"/>
          </a:xfrm>
          <a:prstGeom prst="rect">
            <a:avLst/>
          </a:prstGeom>
          <a:noFill/>
        </p:spPr>
        <p:txBody>
          <a:bodyPr wrap="square" rtlCol="0">
            <a:spAutoFit/>
          </a:bodyPr>
          <a:lstStyle/>
          <a:p>
            <a:pPr algn="just"/>
            <a:r>
              <a:rPr lang="en-US" sz="3200" b="1" u="sng" dirty="0"/>
              <a:t>Autonomous Parking-Lots Detection with Multi-Sensor Data Fusion </a:t>
            </a:r>
            <a:r>
              <a:rPr lang="en-US" sz="3200" b="1" u="sng" dirty="0" err="1"/>
              <a:t>UsingMachine</a:t>
            </a:r>
            <a:r>
              <a:rPr lang="en-US" sz="3200" b="1" u="sng" dirty="0"/>
              <a:t> Deep Learning </a:t>
            </a:r>
            <a:r>
              <a:rPr lang="en-US" sz="3200" b="1" u="sng" dirty="0" err="1"/>
              <a:t>TechniquesKashif</a:t>
            </a:r>
            <a:r>
              <a:rPr lang="en-US" sz="3200" b="1" u="sng" dirty="0"/>
              <a:t> Iqbal, </a:t>
            </a:r>
            <a:r>
              <a:rPr lang="en-US" sz="3200" b="1" u="sng" dirty="0" err="1"/>
              <a:t>Sagheer</a:t>
            </a:r>
            <a:r>
              <a:rPr lang="en-US" sz="3200" b="1" u="sng" dirty="0"/>
              <a:t> Abbas1, Muhammad Adnan Khan, </a:t>
            </a:r>
            <a:r>
              <a:rPr lang="en-US" sz="3200" b="1" u="sng" dirty="0" err="1"/>
              <a:t>Atifa</a:t>
            </a:r>
            <a:r>
              <a:rPr lang="en-US" sz="3200" b="1" u="sng" dirty="0"/>
              <a:t> Athar, </a:t>
            </a:r>
            <a:r>
              <a:rPr lang="en-US" sz="3200" b="1" u="sng" dirty="0" err="1"/>
              <a:t>MuhammadSaleem</a:t>
            </a:r>
            <a:r>
              <a:rPr lang="en-US" sz="3200" b="1" u="sng" dirty="0"/>
              <a:t> Khan, Areej Fatima and Gulzar Ahmad – 2021</a:t>
            </a:r>
            <a:endParaRPr lang="en-IN" sz="3200" b="1" u="sng" dirty="0"/>
          </a:p>
        </p:txBody>
      </p:sp>
      <p:sp>
        <p:nvSpPr>
          <p:cNvPr id="2" name="Rectangle 2">
            <a:extLst>
              <a:ext uri="{FF2B5EF4-FFF2-40B4-BE49-F238E27FC236}">
                <a16:creationId xmlns:a16="http://schemas.microsoft.com/office/drawing/2014/main" id="{A9CF1B25-414F-5890-20EA-E80F9358F757}"/>
              </a:ext>
            </a:extLst>
          </p:cNvPr>
          <p:cNvSpPr>
            <a:spLocks noChangeArrowheads="1"/>
          </p:cNvSpPr>
          <p:nvPr/>
        </p:nvSpPr>
        <p:spPr bwMode="auto">
          <a:xfrm>
            <a:off x="759171" y="3601403"/>
            <a:ext cx="16695545"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rapid advancements in deep learning enhance vision-based tasks like object detection and classification, benefiting applications such as autonomous vehicles and ADAS (Autonomous Driver Assistance Systems).</a:t>
            </a:r>
          </a:p>
          <a:p>
            <a:pPr marR="0" lvl="0" algn="just" defTabSz="914400" rtl="0" eaLnBrk="0" fontAlgn="base" latinLnBrk="0" hangingPunct="0">
              <a:lnSpc>
                <a:spcPct val="100000"/>
              </a:lnSpc>
              <a:spcBef>
                <a:spcPct val="0"/>
              </a:spcBef>
              <a:spcAft>
                <a:spcPct val="0"/>
              </a:spcAft>
              <a:buClrTx/>
              <a:buSzTx/>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uses Mask R-CNN and Inception CNN models for detecting, labeling, and segmenting vehicles in video streams with high accuracy (up to 97.6%) and minimal error rates.</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With technologies like semantic segmentation, AR/VR, and explainable AI, CNN-based systems can revolutionize machine capabilities, enabling them to "see and talk," solving real-world challenges efficiently.</a:t>
            </a:r>
          </a:p>
        </p:txBody>
      </p:sp>
      <p:sp>
        <p:nvSpPr>
          <p:cNvPr id="3" name="TextBox 2">
            <a:extLst>
              <a:ext uri="{FF2B5EF4-FFF2-40B4-BE49-F238E27FC236}">
                <a16:creationId xmlns:a16="http://schemas.microsoft.com/office/drawing/2014/main" id="{F3E8031B-D172-8690-6C48-0AB690C4F3DF}"/>
              </a:ext>
            </a:extLst>
          </p:cNvPr>
          <p:cNvSpPr txBox="1"/>
          <p:nvPr/>
        </p:nvSpPr>
        <p:spPr>
          <a:xfrm>
            <a:off x="2095500" y="181675"/>
            <a:ext cx="14096999" cy="2975495"/>
          </a:xfrm>
          <a:prstGeom prst="rect">
            <a:avLst/>
          </a:prstGeom>
        </p:spPr>
        <p:txBody>
          <a:bodyPr wrap="square" lIns="0" tIns="0" rIns="0" bIns="0" rtlCol="0" anchor="t">
            <a:spAutoFit/>
          </a:bodyPr>
          <a:lstStyle/>
          <a:p>
            <a:pPr algn="ctr">
              <a:lnSpc>
                <a:spcPts val="12211"/>
              </a:lnSpc>
            </a:pPr>
            <a:r>
              <a:rPr lang="en-US" sz="8000" b="1" dirty="0">
                <a:solidFill>
                  <a:srgbClr val="002060"/>
                </a:solidFill>
                <a:latin typeface="Georgia" panose="02040502050405020303" pitchFamily="18" charset="0"/>
                <a:ea typeface="Inter Bold"/>
                <a:cs typeface="Inter Bold"/>
                <a:sym typeface="Inter Bold"/>
              </a:rPr>
              <a:t> LITERATURE REVIEW</a:t>
            </a:r>
            <a:br>
              <a:rPr lang="en-US" sz="8000" b="1" dirty="0">
                <a:solidFill>
                  <a:srgbClr val="002060"/>
                </a:solidFill>
                <a:latin typeface="Georgia" panose="02040502050405020303" pitchFamily="18" charset="0"/>
                <a:ea typeface="Inter Bold"/>
                <a:cs typeface="Inter Bold"/>
                <a:sym typeface="Inter Bold"/>
              </a:rPr>
            </a:br>
            <a:endParaRPr lang="en-US" sz="8000" b="1" dirty="0">
              <a:solidFill>
                <a:srgbClr val="002060"/>
              </a:solidFill>
              <a:latin typeface="Georgia" panose="02040502050405020303" pitchFamily="18" charset="0"/>
              <a:ea typeface="Inter Bold"/>
              <a:cs typeface="Times New Roman" panose="02020603050405020304" pitchFamily="18" charset="0"/>
              <a:sym typeface="Inter Bold"/>
            </a:endParaRPr>
          </a:p>
        </p:txBody>
      </p:sp>
      <p:sp>
        <p:nvSpPr>
          <p:cNvPr id="9" name="TextBox 8">
            <a:extLst>
              <a:ext uri="{FF2B5EF4-FFF2-40B4-BE49-F238E27FC236}">
                <a16:creationId xmlns:a16="http://schemas.microsoft.com/office/drawing/2014/main" id="{7A4795C0-1579-5013-CDFD-9CC287EC6E66}"/>
              </a:ext>
            </a:extLst>
          </p:cNvPr>
          <p:cNvSpPr txBox="1"/>
          <p:nvPr/>
        </p:nvSpPr>
        <p:spPr>
          <a:xfrm>
            <a:off x="8534400" y="1434338"/>
            <a:ext cx="1828800" cy="584775"/>
          </a:xfrm>
          <a:prstGeom prst="rect">
            <a:avLst/>
          </a:prstGeom>
          <a:noFill/>
        </p:spPr>
        <p:txBody>
          <a:bodyPr wrap="square" rtlCol="0">
            <a:spAutoFit/>
          </a:bodyPr>
          <a:lstStyle/>
          <a:p>
            <a:r>
              <a:rPr lang="en-US" sz="3200" b="1" dirty="0"/>
              <a:t>(Paper 1)</a:t>
            </a:r>
            <a:endParaRPr lang="en-IN" sz="3200" dirty="0"/>
          </a:p>
        </p:txBody>
      </p:sp>
    </p:spTree>
    <p:extLst>
      <p:ext uri="{BB962C8B-B14F-4D97-AF65-F5344CB8AC3E}">
        <p14:creationId xmlns:p14="http://schemas.microsoft.com/office/powerpoint/2010/main" val="38174889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1514</TotalTime>
  <Words>4204</Words>
  <Application>Microsoft Office PowerPoint</Application>
  <PresentationFormat>Custom</PresentationFormat>
  <Paragraphs>474</Paragraphs>
  <Slides>39</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Georgia</vt:lpstr>
      <vt:lpstr>Calibri</vt:lpstr>
      <vt:lpstr>Britannic Bold</vt:lpstr>
      <vt:lpstr>Inter Bold</vt:lpstr>
      <vt:lpstr>Canva Sans</vt:lpstr>
      <vt:lpstr>Times New Roman</vt:lpstr>
      <vt:lpstr>Arial</vt:lpstr>
      <vt:lpstr>Office Theme</vt:lpstr>
      <vt:lpstr> SMART PARKING SYSTEM USING IOT SENSORS &amp; ML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Gray Purple Isometric Elements &amp; Mockups 5G Technology Technology Presentation</dc:title>
  <dc:creator>Eldhose Babichan</dc:creator>
  <cp:lastModifiedBy>Eldhose Babichan</cp:lastModifiedBy>
  <cp:revision>224</cp:revision>
  <dcterms:created xsi:type="dcterms:W3CDTF">2006-08-16T00:00:00Z</dcterms:created>
  <dcterms:modified xsi:type="dcterms:W3CDTF">2025-05-29T16:46:53Z</dcterms:modified>
  <dc:identifier>DAGcVm-GF10</dc:identifier>
</cp:coreProperties>
</file>

<file path=docProps/thumbnail.jpeg>
</file>